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7" r:id="rId2"/>
    <p:sldId id="427" r:id="rId3"/>
    <p:sldId id="421" r:id="rId4"/>
    <p:sldId id="422" r:id="rId5"/>
    <p:sldId id="399" r:id="rId6"/>
    <p:sldId id="400" r:id="rId7"/>
    <p:sldId id="401" r:id="rId8"/>
    <p:sldId id="402" r:id="rId9"/>
    <p:sldId id="403" r:id="rId10"/>
    <p:sldId id="404" r:id="rId11"/>
    <p:sldId id="405" r:id="rId12"/>
    <p:sldId id="406" r:id="rId13"/>
    <p:sldId id="407" r:id="rId14"/>
    <p:sldId id="408" r:id="rId15"/>
    <p:sldId id="409" r:id="rId16"/>
    <p:sldId id="410" r:id="rId17"/>
    <p:sldId id="411" r:id="rId18"/>
    <p:sldId id="412" r:id="rId19"/>
    <p:sldId id="413" r:id="rId20"/>
    <p:sldId id="423" r:id="rId21"/>
    <p:sldId id="434" r:id="rId22"/>
    <p:sldId id="435" r:id="rId23"/>
    <p:sldId id="428" r:id="rId24"/>
    <p:sldId id="416" r:id="rId25"/>
    <p:sldId id="429" r:id="rId26"/>
    <p:sldId id="418" r:id="rId27"/>
    <p:sldId id="430" r:id="rId28"/>
    <p:sldId id="436" r:id="rId29"/>
    <p:sldId id="328" r:id="rId30"/>
    <p:sldId id="318" r:id="rId31"/>
    <p:sldId id="329" r:id="rId32"/>
    <p:sldId id="330" r:id="rId33"/>
    <p:sldId id="331" r:id="rId34"/>
    <p:sldId id="333" r:id="rId35"/>
    <p:sldId id="334" r:id="rId36"/>
    <p:sldId id="335" r:id="rId37"/>
    <p:sldId id="332" r:id="rId38"/>
    <p:sldId id="337" r:id="rId39"/>
    <p:sldId id="336" r:id="rId40"/>
    <p:sldId id="338" r:id="rId41"/>
    <p:sldId id="346" r:id="rId42"/>
    <p:sldId id="347" r:id="rId43"/>
    <p:sldId id="396" r:id="rId44"/>
    <p:sldId id="432" r:id="rId45"/>
    <p:sldId id="397"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7" d="100"/>
          <a:sy n="67"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3/27/2019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3/27/2019</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3/27/2019</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3/27/2019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3/27/2019</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3/27/2019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3/27/2019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3/27/2019</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3/27/2019</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3/27/2019</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3/27/2019</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3/27/2019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3/27/2019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3/27/2019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9OnBQt-8ntk"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magic.tcgplayer.com/db/search_result.asp?Set_Name=Guilds%20of%20Ravnica"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www.lendingclub.com/info/download-data.action"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lstStyle/>
          <a:p>
            <a:r>
              <a:rPr lang="en-US" dirty="0" smtClean="0"/>
              <a:t>Non-Traditional </a:t>
            </a:r>
            <a:r>
              <a:rPr lang="en-US" dirty="0"/>
              <a:t>Market </a:t>
            </a:r>
            <a:r>
              <a:rPr lang="en-US" dirty="0" smtClean="0"/>
              <a:t>Making</a:t>
            </a:r>
            <a:br>
              <a:rPr lang="en-US" dirty="0" smtClean="0"/>
            </a:br>
            <a:r>
              <a:rPr lang="en-US" dirty="0" smtClean="0"/>
              <a:t> &amp; </a:t>
            </a:r>
            <a:br>
              <a:rPr lang="en-US" dirty="0" smtClean="0"/>
            </a:br>
            <a:r>
              <a:rPr lang="en-US" dirty="0" smtClean="0"/>
              <a:t>Credit Risk Modeling</a:t>
            </a:r>
            <a:endParaRPr lang="en-US" dirty="0"/>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3/27/2019</a:t>
            </a:fld>
            <a:endParaRPr lang="en-US"/>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a16="http://schemas.microsoft.com/office/drawing/2014/main" xmlns="" id="{31E96655-E1DA-41A3-90E3-F63E0ECB1AE6}"/>
              </a:ext>
            </a:extLst>
          </p:cNvPr>
          <p:cNvSpPr>
            <a:spLocks noGrp="1"/>
          </p:cNvSpPr>
          <p:nvPr>
            <p:ph type="ftr" sz="quarter" idx="3"/>
          </p:nvPr>
        </p:nvSpPr>
        <p:spPr/>
        <p:txBody>
          <a:bodyPr/>
          <a:lstStyle/>
          <a:p>
            <a:r>
              <a:rPr lang="en-US" dirty="0"/>
              <a:t>Kwartler CSCI </a:t>
            </a:r>
            <a:r>
              <a:rPr lang="en-US" dirty="0" smtClean="0"/>
              <a:t>96</a:t>
            </a:r>
            <a:endParaRPr lang="en-US"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So how do you get cards?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Rectangle 6"/>
          <p:cNvSpPr/>
          <p:nvPr/>
        </p:nvSpPr>
        <p:spPr>
          <a:xfrm>
            <a:off x="438150" y="1328738"/>
            <a:ext cx="82296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Say you are a player that needs to get </a:t>
            </a:r>
            <a:r>
              <a:rPr lang="en-US" dirty="0" err="1" smtClean="0"/>
              <a:t>Karn</a:t>
            </a:r>
            <a:r>
              <a:rPr lang="en-US" dirty="0" smtClean="0"/>
              <a:t>, Scion of </a:t>
            </a:r>
            <a:r>
              <a:rPr lang="en-US" dirty="0" err="1" smtClean="0"/>
              <a:t>Urza</a:t>
            </a:r>
            <a:r>
              <a:rPr lang="en-US" dirty="0" smtClean="0"/>
              <a:t> to complete a deck.</a:t>
            </a:r>
            <a:endParaRPr lang="en-US" dirty="0"/>
          </a:p>
        </p:txBody>
      </p:sp>
      <p:sp>
        <p:nvSpPr>
          <p:cNvPr id="8" name="TextBox 7"/>
          <p:cNvSpPr txBox="1"/>
          <p:nvPr/>
        </p:nvSpPr>
        <p:spPr>
          <a:xfrm>
            <a:off x="342900" y="2185988"/>
            <a:ext cx="8143875" cy="3416320"/>
          </a:xfrm>
          <a:prstGeom prst="rect">
            <a:avLst/>
          </a:prstGeom>
          <a:noFill/>
        </p:spPr>
        <p:txBody>
          <a:bodyPr wrap="square" rtlCol="0">
            <a:spAutoFit/>
          </a:bodyPr>
          <a:lstStyle/>
          <a:p>
            <a:r>
              <a:rPr lang="en-US" dirty="0" smtClean="0"/>
              <a:t>For $26</a:t>
            </a:r>
          </a:p>
          <a:p>
            <a:r>
              <a:rPr lang="en-US" dirty="0" smtClean="0"/>
              <a:t>You could buy </a:t>
            </a:r>
            <a:r>
              <a:rPr lang="en-US" dirty="0" err="1" smtClean="0"/>
              <a:t>Karn</a:t>
            </a:r>
            <a:r>
              <a:rPr lang="en-US" dirty="0" smtClean="0"/>
              <a:t> from an online marketplace.</a:t>
            </a:r>
          </a:p>
          <a:p>
            <a:endParaRPr lang="en-US" dirty="0" smtClean="0"/>
          </a:p>
          <a:p>
            <a:r>
              <a:rPr lang="en-US" dirty="0" smtClean="0"/>
              <a:t>For $3  </a:t>
            </a:r>
          </a:p>
          <a:p>
            <a:r>
              <a:rPr lang="en-US" dirty="0" smtClean="0"/>
              <a:t>You can open a booster pack from the appropriate expansion set and hope you get it.</a:t>
            </a:r>
          </a:p>
          <a:p>
            <a:endParaRPr lang="en-US" dirty="0" smtClean="0"/>
          </a:p>
          <a:p>
            <a:r>
              <a:rPr lang="en-US" dirty="0" smtClean="0"/>
              <a:t>For $90</a:t>
            </a:r>
          </a:p>
          <a:p>
            <a:r>
              <a:rPr lang="en-US" dirty="0" smtClean="0"/>
              <a:t>You can buy a booster box of 36 packs from the set and increase your odds of getting it while also getting many other potential valuable cards.  </a:t>
            </a:r>
          </a:p>
          <a:p>
            <a:endParaRPr lang="en-US" dirty="0"/>
          </a:p>
          <a:p>
            <a:r>
              <a:rPr lang="en-US" dirty="0" smtClean="0"/>
              <a:t>For $540 </a:t>
            </a:r>
          </a:p>
          <a:p>
            <a:r>
              <a:rPr lang="en-US" dirty="0" smtClean="0"/>
              <a:t>You can buy 6 of the booster boxes in a case.</a:t>
            </a:r>
            <a:endParaRPr lang="en-US" dirty="0"/>
          </a:p>
        </p:txBody>
      </p:sp>
      <p:sp>
        <p:nvSpPr>
          <p:cNvPr id="9" name="Rectangle 8"/>
          <p:cNvSpPr/>
          <p:nvPr/>
        </p:nvSpPr>
        <p:spPr>
          <a:xfrm>
            <a:off x="130969" y="5822421"/>
            <a:ext cx="8843963" cy="4450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Cards go out of print limiting the supply.</a:t>
            </a:r>
            <a:endParaRPr lang="en-US" dirty="0"/>
          </a:p>
        </p:txBody>
      </p:sp>
    </p:spTree>
    <p:extLst>
      <p:ext uri="{BB962C8B-B14F-4D97-AF65-F5344CB8AC3E}">
        <p14:creationId xmlns:p14="http://schemas.microsoft.com/office/powerpoint/2010/main" val="1058409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Limited Supply</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50019" y="1105470"/>
            <a:ext cx="8843963" cy="537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Karn</a:t>
            </a:r>
            <a:r>
              <a:rPr lang="en-US" dirty="0" smtClean="0"/>
              <a:t> won’t be printed after 2018.</a:t>
            </a:r>
            <a:endParaRPr lang="en-US" dirty="0"/>
          </a:p>
        </p:txBody>
      </p:sp>
      <p:sp>
        <p:nvSpPr>
          <p:cNvPr id="7" name="TextBox 6"/>
          <p:cNvSpPr txBox="1"/>
          <p:nvPr/>
        </p:nvSpPr>
        <p:spPr>
          <a:xfrm>
            <a:off x="287029" y="2143118"/>
            <a:ext cx="4985059"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You could buy it from an online marketplace.</a:t>
            </a:r>
          </a:p>
          <a:p>
            <a:endParaRPr lang="en-US" dirty="0" smtClean="0"/>
          </a:p>
          <a:p>
            <a:pPr marL="285750" indent="-285750">
              <a:buFont typeface="Arial" panose="020B0604020202020204" pitchFamily="34" charset="0"/>
              <a:buChar char="•"/>
            </a:pPr>
            <a:r>
              <a:rPr lang="en-US" dirty="0" smtClean="0"/>
              <a:t>Find an older and still sealed booster pack and hope to get it.  </a:t>
            </a:r>
          </a:p>
        </p:txBody>
      </p:sp>
      <p:sp>
        <p:nvSpPr>
          <p:cNvPr id="8" name="Rectangle 7"/>
          <p:cNvSpPr/>
          <p:nvPr/>
        </p:nvSpPr>
        <p:spPr>
          <a:xfrm>
            <a:off x="130969" y="5800725"/>
            <a:ext cx="8843963" cy="452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a result an old sealed booster pack commands a “gamblers premium”.</a:t>
            </a:r>
          </a:p>
        </p:txBody>
      </p:sp>
      <p:pic>
        <p:nvPicPr>
          <p:cNvPr id="10" name="Picture 2" descr="Image result for gambler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783" y="2143118"/>
            <a:ext cx="3319004" cy="3036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6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People Speculate as Supply Diminishes </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9" name="Picture 8"/>
          <p:cNvPicPr>
            <a:picLocks noChangeAspect="1"/>
          </p:cNvPicPr>
          <p:nvPr/>
        </p:nvPicPr>
        <p:blipFill>
          <a:blip r:embed="rId2"/>
          <a:stretch>
            <a:fillRect/>
          </a:stretch>
        </p:blipFill>
        <p:spPr>
          <a:xfrm>
            <a:off x="171450" y="1371600"/>
            <a:ext cx="4931297" cy="3457576"/>
          </a:xfrm>
          <a:prstGeom prst="rect">
            <a:avLst/>
          </a:prstGeom>
          <a:ln>
            <a:solidFill>
              <a:schemeClr val="tx1"/>
            </a:solidFill>
          </a:ln>
        </p:spPr>
      </p:pic>
      <p:pic>
        <p:nvPicPr>
          <p:cNvPr id="10"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442" y="2941108"/>
            <a:ext cx="4336812"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5665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a:xfrm>
            <a:off x="185738" y="365126"/>
            <a:ext cx="8958262" cy="591477"/>
          </a:xfrm>
        </p:spPr>
        <p:txBody>
          <a:bodyPr/>
          <a:lstStyle/>
          <a:p>
            <a:r>
              <a:rPr lang="en-US" dirty="0" smtClean="0"/>
              <a:t>Real investing and speculation occurs.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382082" y="5536834"/>
            <a:ext cx="4872042" cy="646331"/>
          </a:xfrm>
          <a:prstGeom prst="rect">
            <a:avLst/>
          </a:prstGeom>
        </p:spPr>
        <p:txBody>
          <a:bodyPr wrap="square">
            <a:spAutoFit/>
          </a:bodyPr>
          <a:lstStyle/>
          <a:p>
            <a:r>
              <a:rPr lang="en-US" dirty="0">
                <a:hlinkClick r:id="rId2"/>
              </a:rPr>
              <a:t>https://</a:t>
            </a:r>
            <a:r>
              <a:rPr lang="en-US" dirty="0" smtClean="0">
                <a:hlinkClick r:id="rId2"/>
              </a:rPr>
              <a:t>www.youtube.com/watch?v=9OnBQt-8ntk</a:t>
            </a:r>
            <a:endParaRPr lang="en-US" dirty="0" smtClean="0"/>
          </a:p>
          <a:p>
            <a:endParaRPr lang="en-US" dirty="0"/>
          </a:p>
        </p:txBody>
      </p:sp>
      <p:pic>
        <p:nvPicPr>
          <p:cNvPr id="7" name="Picture 6">
            <a:hlinkClick r:id="rId2"/>
          </p:cNvPr>
          <p:cNvPicPr>
            <a:picLocks noChangeAspect="1"/>
          </p:cNvPicPr>
          <p:nvPr/>
        </p:nvPicPr>
        <p:blipFill>
          <a:blip r:embed="rId3"/>
          <a:stretch>
            <a:fillRect/>
          </a:stretch>
        </p:blipFill>
        <p:spPr>
          <a:xfrm>
            <a:off x="1255593" y="1721843"/>
            <a:ext cx="6871861" cy="3849850"/>
          </a:xfrm>
          <a:prstGeom prst="rect">
            <a:avLst/>
          </a:prstGeom>
        </p:spPr>
      </p:pic>
      <p:sp>
        <p:nvSpPr>
          <p:cNvPr id="8" name="TextBox 7"/>
          <p:cNvSpPr txBox="1"/>
          <p:nvPr/>
        </p:nvSpPr>
        <p:spPr>
          <a:xfrm>
            <a:off x="285752" y="5872162"/>
            <a:ext cx="8343900" cy="338554"/>
          </a:xfrm>
          <a:prstGeom prst="rect">
            <a:avLst/>
          </a:prstGeom>
          <a:noFill/>
        </p:spPr>
        <p:txBody>
          <a:bodyPr wrap="square" rtlCol="0">
            <a:spAutoFit/>
          </a:bodyPr>
          <a:lstStyle/>
          <a:p>
            <a:r>
              <a:rPr lang="en-US" sz="1600" dirty="0" smtClean="0">
                <a:solidFill>
                  <a:srgbClr val="FF0000"/>
                </a:solidFill>
              </a:rPr>
              <a:t>* Apologies for the brief profanity.  Please leave the room if you are offended this isn’t my content.</a:t>
            </a:r>
            <a:endParaRPr lang="en-US" sz="1600" dirty="0">
              <a:solidFill>
                <a:srgbClr val="FF0000"/>
              </a:solidFill>
            </a:endParaRPr>
          </a:p>
        </p:txBody>
      </p:sp>
      <p:sp>
        <p:nvSpPr>
          <p:cNvPr id="9" name="TextBox 8"/>
          <p:cNvSpPr txBox="1"/>
          <p:nvPr/>
        </p:nvSpPr>
        <p:spPr>
          <a:xfrm>
            <a:off x="3501835" y="1187355"/>
            <a:ext cx="2140330" cy="584775"/>
          </a:xfrm>
          <a:prstGeom prst="rect">
            <a:avLst/>
          </a:prstGeom>
          <a:noFill/>
        </p:spPr>
        <p:txBody>
          <a:bodyPr wrap="none" rtlCol="0">
            <a:spAutoFit/>
          </a:bodyPr>
          <a:lstStyle/>
          <a:p>
            <a:r>
              <a:rPr lang="en-US" sz="3200" dirty="0" smtClean="0"/>
              <a:t>6:30 – 8:30 </a:t>
            </a:r>
            <a:endParaRPr lang="en-US" sz="3200" dirty="0"/>
          </a:p>
        </p:txBody>
      </p:sp>
    </p:spTree>
    <p:extLst>
      <p:ext uri="{BB962C8B-B14F-4D97-AF65-F5344CB8AC3E}">
        <p14:creationId xmlns:p14="http://schemas.microsoft.com/office/powerpoint/2010/main" val="1500172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a:t>W</a:t>
            </a:r>
            <a:r>
              <a:rPr lang="en-US" dirty="0" smtClean="0"/>
              <a:t>here do market transactions occur?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90763" y="1213184"/>
            <a:ext cx="4287922" cy="2572753"/>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4734176" y="1202907"/>
            <a:ext cx="4265445" cy="257616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68705" y="3955890"/>
            <a:ext cx="4287253" cy="2257166"/>
          </a:xfrm>
          <a:prstGeom prst="rect">
            <a:avLst/>
          </a:prstGeom>
          <a:ln>
            <a:solidFill>
              <a:schemeClr val="tx1"/>
            </a:solidFill>
          </a:ln>
        </p:spPr>
      </p:pic>
      <p:sp>
        <p:nvSpPr>
          <p:cNvPr id="9" name="Rectangle 8"/>
          <p:cNvSpPr/>
          <p:nvPr/>
        </p:nvSpPr>
        <p:spPr>
          <a:xfrm>
            <a:off x="4812632" y="3978442"/>
            <a:ext cx="4138863" cy="22138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Millions of USD each month transact based on card popularity in tournaments, game variations, pending reprints and speculation.</a:t>
            </a:r>
            <a:endParaRPr lang="en-US" dirty="0"/>
          </a:p>
        </p:txBody>
      </p:sp>
    </p:spTree>
    <p:extLst>
      <p:ext uri="{BB962C8B-B14F-4D97-AF65-F5344CB8AC3E}">
        <p14:creationId xmlns:p14="http://schemas.microsoft.com/office/powerpoint/2010/main" val="45942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Making matters worse…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52926" y="1331495"/>
            <a:ext cx="8502316" cy="88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Hasbro’s subsidiary that publishes MTG, Wizards of the Coast, has an official reprint policy called “the reserved list.”  The reserved list contains cards that were considered so powerful, they will not EVER be reprinted.</a:t>
            </a:r>
            <a:endParaRPr lang="en-US" dirty="0"/>
          </a:p>
        </p:txBody>
      </p:sp>
      <p:pic>
        <p:nvPicPr>
          <p:cNvPr id="5122" name="Picture 2" descr="Image result for mtg reserv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48" y="2538496"/>
            <a:ext cx="4961857" cy="23155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8968" y="5325979"/>
            <a:ext cx="8582527" cy="6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Many of the reserved list cards are old, and there are not many copies in existence.</a:t>
            </a:r>
            <a:endParaRPr lang="en-US" dirty="0"/>
          </a:p>
        </p:txBody>
      </p:sp>
      <p:pic>
        <p:nvPicPr>
          <p:cNvPr id="9" name="Picture 2" descr="Image result for supply deman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817" y="2548358"/>
            <a:ext cx="2504906" cy="250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919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146" name="Picture 2" descr="Image result for supply demand reduced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774" y="1212489"/>
            <a:ext cx="5347299" cy="40974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6464" y="5404513"/>
            <a:ext cx="8775032" cy="771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reserved list artificially reduces supply and virtually guarantees price stability in the future since the cards will not be reprinted.  Further, as the game attracts new players, the demand curve shifts out.</a:t>
            </a:r>
            <a:endParaRPr lang="en-US" dirty="0"/>
          </a:p>
        </p:txBody>
      </p:sp>
    </p:spTree>
    <p:extLst>
      <p:ext uri="{BB962C8B-B14F-4D97-AF65-F5344CB8AC3E}">
        <p14:creationId xmlns:p14="http://schemas.microsoft.com/office/powerpoint/2010/main" val="4250626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a:xfrm>
            <a:off x="272716" y="365126"/>
            <a:ext cx="8582526" cy="591477"/>
          </a:xfrm>
        </p:spPr>
        <p:txBody>
          <a:bodyPr/>
          <a:lstStyle/>
          <a:p>
            <a:r>
              <a:rPr lang="en-US" dirty="0" smtClean="0"/>
              <a:t>And that’s why it’s a market…to be manipulated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465221" y="5414333"/>
            <a:ext cx="8390021" cy="646331"/>
          </a:xfrm>
          <a:prstGeom prst="rect">
            <a:avLst/>
          </a:prstGeom>
          <a:solidFill>
            <a:schemeClr val="accent4"/>
          </a:solidFill>
          <a:ln>
            <a:noFill/>
          </a:ln>
        </p:spPr>
        <p:txBody>
          <a:bodyPr wrap="square" rtlCol="0">
            <a:spAutoFit/>
          </a:bodyPr>
          <a:lstStyle/>
          <a:p>
            <a:r>
              <a:rPr lang="en-US" dirty="0" smtClean="0"/>
              <a:t>The most famous of the reserved list is the “Black Lotus”.  Prices for this card range from $6500 to $25,000  </a:t>
            </a:r>
            <a:endParaRPr lang="en-US" dirty="0"/>
          </a:p>
        </p:txBody>
      </p:sp>
      <p:pic>
        <p:nvPicPr>
          <p:cNvPr id="9" name="Picture 8"/>
          <p:cNvPicPr>
            <a:picLocks noChangeAspect="1"/>
          </p:cNvPicPr>
          <p:nvPr/>
        </p:nvPicPr>
        <p:blipFill>
          <a:blip r:embed="rId2"/>
          <a:stretch>
            <a:fillRect/>
          </a:stretch>
        </p:blipFill>
        <p:spPr>
          <a:xfrm>
            <a:off x="1058779" y="1143693"/>
            <a:ext cx="6737684" cy="3865772"/>
          </a:xfrm>
          <a:prstGeom prst="rect">
            <a:avLst/>
          </a:prstGeom>
        </p:spPr>
      </p:pic>
    </p:spTree>
    <p:extLst>
      <p:ext uri="{BB962C8B-B14F-4D97-AF65-F5344CB8AC3E}">
        <p14:creationId xmlns:p14="http://schemas.microsoft.com/office/powerpoint/2010/main" val="160285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1151525"/>
            <a:ext cx="9144000" cy="3611975"/>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Reserved list buy out…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3518735" y="4784557"/>
            <a:ext cx="5325979" cy="1200329"/>
          </a:xfrm>
          <a:prstGeom prst="rect">
            <a:avLst/>
          </a:prstGeom>
          <a:solidFill>
            <a:schemeClr val="accent5"/>
          </a:solidFill>
          <a:ln>
            <a:noFill/>
          </a:ln>
        </p:spPr>
        <p:txBody>
          <a:bodyPr wrap="square" rtlCol="0">
            <a:spAutoFit/>
          </a:bodyPr>
          <a:lstStyle/>
          <a:p>
            <a:r>
              <a:rPr lang="en-US" dirty="0" smtClean="0"/>
              <a:t>Over two weeks I bought 14 copies for $1-$5.  The price spiked upwards to $7.50 and later others must have speculated on it because the price rose as high as $19 before declining.</a:t>
            </a:r>
            <a:endParaRPr lang="en-US" dirty="0"/>
          </a:p>
        </p:txBody>
      </p:sp>
      <p:sp>
        <p:nvSpPr>
          <p:cNvPr id="9" name="Oval 8"/>
          <p:cNvSpPr/>
          <p:nvPr/>
        </p:nvSpPr>
        <p:spPr>
          <a:xfrm>
            <a:off x="2771274" y="3228974"/>
            <a:ext cx="481263" cy="5000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a:stCxn id="9" idx="4"/>
            <a:endCxn id="8" idx="1"/>
          </p:cNvCxnSpPr>
          <p:nvPr/>
        </p:nvCxnSpPr>
        <p:spPr>
          <a:xfrm rot="16200000" flipH="1">
            <a:off x="2437478" y="4303464"/>
            <a:ext cx="1655685" cy="506829"/>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Reserved list buy out…FAILURE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3957638" y="4913150"/>
            <a:ext cx="4801352" cy="923330"/>
          </a:xfrm>
          <a:prstGeom prst="rect">
            <a:avLst/>
          </a:prstGeom>
          <a:solidFill>
            <a:schemeClr val="accent5"/>
          </a:solidFill>
          <a:ln>
            <a:noFill/>
          </a:ln>
        </p:spPr>
        <p:txBody>
          <a:bodyPr wrap="square" rtlCol="0">
            <a:spAutoFit/>
          </a:bodyPr>
          <a:lstStyle>
            <a:defPPr>
              <a:defRPr lang="en-US"/>
            </a:defPPr>
          </a:lstStyle>
          <a:p>
            <a:r>
              <a:rPr lang="en-US" dirty="0"/>
              <a:t>I purchased ~100 Jungle Patrol cards for about $0.50 </a:t>
            </a:r>
            <a:r>
              <a:rPr lang="en-US" dirty="0" err="1" smtClean="0"/>
              <a:t>ea</a:t>
            </a:r>
            <a:r>
              <a:rPr lang="en-US" dirty="0"/>
              <a:t> </a:t>
            </a:r>
            <a:r>
              <a:rPr lang="en-US" dirty="0" smtClean="0"/>
              <a:t>but this </a:t>
            </a:r>
            <a:r>
              <a:rPr lang="en-US" dirty="0" smtClean="0"/>
              <a:t>particular set </a:t>
            </a:r>
            <a:r>
              <a:rPr lang="en-US" dirty="0" smtClean="0"/>
              <a:t>has millions </a:t>
            </a:r>
            <a:r>
              <a:rPr lang="en-US" dirty="0" smtClean="0"/>
              <a:t>more </a:t>
            </a:r>
            <a:r>
              <a:rPr lang="en-US" dirty="0" smtClean="0"/>
              <a:t>cards </a:t>
            </a:r>
            <a:r>
              <a:rPr lang="en-US" dirty="0" smtClean="0"/>
              <a:t>so </a:t>
            </a:r>
            <a:r>
              <a:rPr lang="en-US" dirty="0" smtClean="0"/>
              <a:t>the price didn’t move.</a:t>
            </a:r>
            <a:endParaRPr lang="en-US" dirty="0"/>
          </a:p>
        </p:txBody>
      </p:sp>
      <p:pic>
        <p:nvPicPr>
          <p:cNvPr id="6" name="Picture 5"/>
          <p:cNvPicPr>
            <a:picLocks noChangeAspect="1"/>
          </p:cNvPicPr>
          <p:nvPr/>
        </p:nvPicPr>
        <p:blipFill>
          <a:blip r:embed="rId2"/>
          <a:stretch>
            <a:fillRect/>
          </a:stretch>
        </p:blipFill>
        <p:spPr>
          <a:xfrm>
            <a:off x="4762" y="1147754"/>
            <a:ext cx="9134475" cy="3533775"/>
          </a:xfrm>
          <a:prstGeom prst="rect">
            <a:avLst/>
          </a:prstGeom>
        </p:spPr>
      </p:pic>
      <p:sp>
        <p:nvSpPr>
          <p:cNvPr id="13" name="Oval 12"/>
          <p:cNvSpPr/>
          <p:nvPr/>
        </p:nvSpPr>
        <p:spPr>
          <a:xfrm>
            <a:off x="2542672" y="2843206"/>
            <a:ext cx="481263" cy="5000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a:stCxn id="13" idx="4"/>
            <a:endCxn id="8" idx="1"/>
          </p:cNvCxnSpPr>
          <p:nvPr/>
        </p:nvCxnSpPr>
        <p:spPr>
          <a:xfrm rot="16200000" flipH="1">
            <a:off x="2354698" y="3771875"/>
            <a:ext cx="2031546" cy="1174334"/>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47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8068244"/>
              </p:ext>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Break</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Modeling</a:t>
                      </a:r>
                      <a:endParaRPr lang="en-US" sz="2000" b="0" strike="noStrike" dirty="0">
                        <a:solidFill>
                          <a:schemeClr val="tx1"/>
                        </a:solidFill>
                      </a:endParaRP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3/27/2019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Tree>
    <p:extLst>
      <p:ext uri="{BB962C8B-B14F-4D97-AF65-F5344CB8AC3E}">
        <p14:creationId xmlns:p14="http://schemas.microsoft.com/office/powerpoint/2010/main" val="3947664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62015" y="1128713"/>
            <a:ext cx="1304925" cy="457200"/>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a:xfrm>
            <a:off x="628650" y="365126"/>
            <a:ext cx="8515350" cy="591477"/>
          </a:xfrm>
        </p:spPr>
        <p:txBody>
          <a:bodyPr/>
          <a:lstStyle/>
          <a:p>
            <a:r>
              <a:rPr lang="en-US" dirty="0" smtClean="0"/>
              <a:t>Non-Traditional </a:t>
            </a:r>
            <a:r>
              <a:rPr lang="en-US" dirty="0" smtClean="0"/>
              <a:t>Market Investor: Daniel Chang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7" name="Picture 6"/>
          <p:cNvPicPr>
            <a:picLocks noChangeAspect="1"/>
          </p:cNvPicPr>
          <p:nvPr/>
        </p:nvPicPr>
        <p:blipFill>
          <a:blip r:embed="rId3"/>
          <a:stretch>
            <a:fillRect/>
          </a:stretch>
        </p:blipFill>
        <p:spPr>
          <a:xfrm>
            <a:off x="838202" y="1562100"/>
            <a:ext cx="5075235" cy="2881313"/>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4258903" y="1933574"/>
            <a:ext cx="3470641" cy="3452813"/>
          </a:xfrm>
          <a:prstGeom prst="rect">
            <a:avLst/>
          </a:prstGeom>
        </p:spPr>
      </p:pic>
      <p:sp>
        <p:nvSpPr>
          <p:cNvPr id="9" name="Rectangle 8"/>
          <p:cNvSpPr/>
          <p:nvPr/>
        </p:nvSpPr>
        <p:spPr>
          <a:xfrm>
            <a:off x="578644" y="5500688"/>
            <a:ext cx="7986712" cy="600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Daniel is well known in the Magic Community, running a successful website, YouTube presence and storefront.</a:t>
            </a:r>
            <a:endParaRPr lang="en-US" dirty="0"/>
          </a:p>
        </p:txBody>
      </p:sp>
    </p:spTree>
    <p:extLst>
      <p:ext uri="{BB962C8B-B14F-4D97-AF65-F5344CB8AC3E}">
        <p14:creationId xmlns:p14="http://schemas.microsoft.com/office/powerpoint/2010/main" val="254601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An “Alpha 40 deck”</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may contain: indo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569" y="1550690"/>
            <a:ext cx="5884862" cy="33102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78644" y="5500688"/>
            <a:ext cx="7986712" cy="600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From the original “alpha” set, these cards would cost about $500,000</a:t>
            </a:r>
            <a:endParaRPr lang="en-US" dirty="0"/>
          </a:p>
        </p:txBody>
      </p:sp>
    </p:spTree>
    <p:extLst>
      <p:ext uri="{BB962C8B-B14F-4D97-AF65-F5344CB8AC3E}">
        <p14:creationId xmlns:p14="http://schemas.microsoft.com/office/powerpoint/2010/main" val="813763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Modeling</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3/27/2019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22</a:t>
            </a:fld>
            <a:endParaRPr lang="en-US"/>
          </a:p>
        </p:txBody>
      </p:sp>
    </p:spTree>
    <p:extLst>
      <p:ext uri="{BB962C8B-B14F-4D97-AF65-F5344CB8AC3E}">
        <p14:creationId xmlns:p14="http://schemas.microsoft.com/office/powerpoint/2010/main" val="362467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Regardless of 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898356" y="1219199"/>
            <a:ext cx="7267073"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Newly printed cards are sold in 15 card packs.  </a:t>
            </a:r>
            <a:endParaRPr lang="en-US" dirty="0"/>
          </a:p>
        </p:txBody>
      </p:sp>
      <p:sp>
        <p:nvSpPr>
          <p:cNvPr id="7" name="TextBox 6"/>
          <p:cNvSpPr txBox="1"/>
          <p:nvPr/>
        </p:nvSpPr>
        <p:spPr>
          <a:xfrm>
            <a:off x="4924926" y="2053390"/>
            <a:ext cx="3176337" cy="2585323"/>
          </a:xfrm>
          <a:prstGeom prst="rect">
            <a:avLst/>
          </a:prstGeom>
          <a:noFill/>
        </p:spPr>
        <p:txBody>
          <a:bodyPr wrap="square" rtlCol="0">
            <a:spAutoFit/>
          </a:bodyPr>
          <a:lstStyle/>
          <a:p>
            <a:r>
              <a:rPr lang="en-US" dirty="0" smtClean="0"/>
              <a:t>Usually a pack contains</a:t>
            </a:r>
          </a:p>
          <a:p>
            <a:pPr marL="285750" indent="-285750">
              <a:buFont typeface="Arial" panose="020B0604020202020204" pitchFamily="34" charset="0"/>
              <a:buChar char="•"/>
            </a:pPr>
            <a:r>
              <a:rPr lang="en-US" dirty="0" smtClean="0"/>
              <a:t>11 Commons</a:t>
            </a:r>
          </a:p>
          <a:p>
            <a:pPr marL="285750" indent="-285750">
              <a:buFont typeface="Arial" panose="020B0604020202020204" pitchFamily="34" charset="0"/>
              <a:buChar char="•"/>
            </a:pPr>
            <a:r>
              <a:rPr lang="en-US" dirty="0" smtClean="0"/>
              <a:t>3 </a:t>
            </a:r>
            <a:r>
              <a:rPr lang="en-US" dirty="0" err="1" smtClean="0"/>
              <a:t>Uncommons</a:t>
            </a:r>
            <a:endParaRPr lang="en-US" dirty="0" smtClean="0"/>
          </a:p>
          <a:p>
            <a:pPr marL="285750" indent="-285750">
              <a:buFont typeface="Arial" panose="020B0604020202020204" pitchFamily="34" charset="0"/>
              <a:buChar char="•"/>
            </a:pPr>
            <a:r>
              <a:rPr lang="en-US" dirty="0" smtClean="0"/>
              <a:t>1 Rare</a:t>
            </a:r>
          </a:p>
          <a:p>
            <a:pPr marL="742950" lvl="1" indent="-285750">
              <a:buFont typeface="Arial" panose="020B0604020202020204" pitchFamily="34" charset="0"/>
              <a:buChar char="•"/>
            </a:pPr>
            <a:r>
              <a:rPr lang="en-US" dirty="0" smtClean="0"/>
              <a:t>1 in 8 packs will replace the rare with a mythic</a:t>
            </a:r>
          </a:p>
          <a:p>
            <a:pPr marL="285750" indent="-285750">
              <a:buFont typeface="Arial" panose="020B0604020202020204" pitchFamily="34" charset="0"/>
              <a:buChar char="•"/>
            </a:pPr>
            <a:r>
              <a:rPr lang="en-US" dirty="0" smtClean="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66" y="2072964"/>
            <a:ext cx="4707467" cy="394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0652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a:xfrm>
            <a:off x="0" y="365126"/>
            <a:ext cx="9143999" cy="591477"/>
          </a:xfrm>
        </p:spPr>
        <p:txBody>
          <a:bodyPr/>
          <a:lstStyle/>
          <a:p>
            <a:r>
              <a:rPr lang="en-US" sz="2800" dirty="0" smtClean="0"/>
              <a:t>Custom </a:t>
            </a:r>
            <a:r>
              <a:rPr lang="en-US" sz="2800" dirty="0" smtClean="0"/>
              <a:t>Package/Functions </a:t>
            </a:r>
            <a:r>
              <a:rPr lang="en-US" sz="2800" dirty="0" smtClean="0"/>
              <a:t>Simulating Opening Packs &amp; Boxes </a:t>
            </a: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443665" y="1128963"/>
            <a:ext cx="8269508" cy="369332"/>
          </a:xfrm>
          <a:prstGeom prst="rect">
            <a:avLst/>
          </a:prstGeom>
          <a:noFill/>
        </p:spPr>
        <p:txBody>
          <a:bodyPr wrap="none" rtlCol="0">
            <a:spAutoFit/>
          </a:bodyPr>
          <a:lstStyle/>
          <a:p>
            <a:pPr algn="ctr"/>
            <a:r>
              <a:rPr lang="en-US" dirty="0">
                <a:hlinkClick r:id="rId2"/>
              </a:rPr>
              <a:t>http://</a:t>
            </a:r>
            <a:r>
              <a:rPr lang="en-US" dirty="0" smtClean="0">
                <a:hlinkClick r:id="rId2"/>
              </a:rPr>
              <a:t>magic.tcgplayer.com/db/search_result.asp?Set_Name=Guilds%20of%20Ravnica</a:t>
            </a:r>
            <a:endParaRPr lang="en-US" dirty="0"/>
          </a:p>
        </p:txBody>
      </p:sp>
      <p:sp>
        <p:nvSpPr>
          <p:cNvPr id="7" name="Rectangle 6"/>
          <p:cNvSpPr/>
          <p:nvPr/>
        </p:nvSpPr>
        <p:spPr>
          <a:xfrm>
            <a:off x="465222" y="5626280"/>
            <a:ext cx="8325852"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Since we know the cards in a set, their prices, and the probabilities of getting specific cards, we can simulate pack openings.  </a:t>
            </a:r>
            <a:endParaRPr lang="en-US" dirty="0"/>
          </a:p>
        </p:txBody>
      </p:sp>
      <p:sp>
        <p:nvSpPr>
          <p:cNvPr id="9" name="TextBox 8"/>
          <p:cNvSpPr txBox="1"/>
          <p:nvPr/>
        </p:nvSpPr>
        <p:spPr>
          <a:xfrm>
            <a:off x="4929188" y="2223057"/>
            <a:ext cx="2867717" cy="1754326"/>
          </a:xfrm>
          <a:prstGeom prst="rect">
            <a:avLst/>
          </a:prstGeom>
          <a:noFill/>
        </p:spPr>
        <p:txBody>
          <a:bodyPr wrap="square" rtlCol="0">
            <a:spAutoFit/>
          </a:bodyPr>
          <a:lstStyle/>
          <a:p>
            <a:r>
              <a:rPr lang="en-US" b="1" u="sng" dirty="0" smtClean="0"/>
              <a:t>Guilds of </a:t>
            </a:r>
            <a:r>
              <a:rPr lang="en-US" b="1" u="sng" dirty="0" err="1" smtClean="0"/>
              <a:t>Ravnica</a:t>
            </a:r>
            <a:endParaRPr lang="en-US" b="1" u="sng" dirty="0" smtClean="0"/>
          </a:p>
          <a:p>
            <a:r>
              <a:rPr lang="en-US" dirty="0"/>
              <a:t>266 Cards Total </a:t>
            </a:r>
            <a:endParaRPr lang="en-US" dirty="0" smtClean="0"/>
          </a:p>
          <a:p>
            <a:pPr marL="285750" indent="-285750">
              <a:buFont typeface="Arial" panose="020B0604020202020204" pitchFamily="34" charset="0"/>
              <a:buChar char="•"/>
            </a:pPr>
            <a:r>
              <a:rPr lang="en-US" dirty="0" smtClean="0"/>
              <a:t>16 Mythic</a:t>
            </a:r>
          </a:p>
          <a:p>
            <a:pPr marL="285750" indent="-285750">
              <a:buFont typeface="Arial" panose="020B0604020202020204" pitchFamily="34" charset="0"/>
              <a:buChar char="•"/>
            </a:pPr>
            <a:r>
              <a:rPr lang="en-US" dirty="0" smtClean="0"/>
              <a:t>53 Rare</a:t>
            </a:r>
          </a:p>
          <a:p>
            <a:pPr marL="285750" indent="-285750">
              <a:buFont typeface="Arial" panose="020B0604020202020204" pitchFamily="34" charset="0"/>
              <a:buChar char="•"/>
            </a:pPr>
            <a:r>
              <a:rPr lang="en-US" dirty="0" smtClean="0"/>
              <a:t>80 Uncommon</a:t>
            </a:r>
          </a:p>
          <a:p>
            <a:pPr marL="285750" indent="-285750">
              <a:buFont typeface="Arial" panose="020B0604020202020204" pitchFamily="34" charset="0"/>
              <a:buChar char="•"/>
            </a:pPr>
            <a:r>
              <a:rPr lang="en-US" dirty="0" smtClean="0"/>
              <a:t>114 Common</a:t>
            </a:r>
            <a:endParaRPr lang="en-US" b="1" dirty="0"/>
          </a:p>
        </p:txBody>
      </p:sp>
      <p:pic>
        <p:nvPicPr>
          <p:cNvPr id="10" name="Picture 9"/>
          <p:cNvPicPr>
            <a:picLocks noChangeAspect="1"/>
          </p:cNvPicPr>
          <p:nvPr/>
        </p:nvPicPr>
        <p:blipFill>
          <a:blip r:embed="rId3"/>
          <a:stretch>
            <a:fillRect/>
          </a:stretch>
        </p:blipFill>
        <p:spPr>
          <a:xfrm>
            <a:off x="914400" y="1768142"/>
            <a:ext cx="3624262" cy="3642057"/>
          </a:xfrm>
          <a:prstGeom prst="rect">
            <a:avLst/>
          </a:prstGeom>
          <a:ln>
            <a:solidFill>
              <a:schemeClr val="tx1"/>
            </a:solidFill>
          </a:ln>
        </p:spPr>
      </p:pic>
    </p:spTree>
    <p:extLst>
      <p:ext uri="{BB962C8B-B14F-4D97-AF65-F5344CB8AC3E}">
        <p14:creationId xmlns:p14="http://schemas.microsoft.com/office/powerpoint/2010/main" val="992909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a:xfrm>
            <a:off x="144379" y="365126"/>
            <a:ext cx="8823158" cy="591477"/>
          </a:xfrm>
        </p:spPr>
        <p:txBody>
          <a:bodyPr/>
          <a:lstStyle/>
          <a:p>
            <a:r>
              <a:rPr lang="en-US" dirty="0" smtClean="0"/>
              <a:t>Modeling Risk/Reward outside of 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29389" y="2149642"/>
            <a:ext cx="7844590" cy="923330"/>
          </a:xfrm>
          <a:prstGeom prst="rect">
            <a:avLst/>
          </a:prstGeom>
          <a:noFill/>
        </p:spPr>
        <p:txBody>
          <a:bodyPr wrap="square" rtlCol="0">
            <a:spAutoFit/>
          </a:bodyPr>
          <a:lstStyle/>
          <a:p>
            <a:r>
              <a:rPr lang="en-US" u="sng" dirty="0" smtClean="0"/>
              <a:t>Risk:</a:t>
            </a:r>
          </a:p>
          <a:p>
            <a:r>
              <a:rPr lang="en-US" dirty="0" smtClean="0"/>
              <a:t>Each expansion set has varying prices.  Some cards are worthless while other cards can be expensive..</a:t>
            </a:r>
            <a:endParaRPr lang="en-US" dirty="0"/>
          </a:p>
        </p:txBody>
      </p:sp>
      <p:sp>
        <p:nvSpPr>
          <p:cNvPr id="7" name="TextBox 6"/>
          <p:cNvSpPr txBox="1"/>
          <p:nvPr/>
        </p:nvSpPr>
        <p:spPr>
          <a:xfrm>
            <a:off x="465221" y="1507958"/>
            <a:ext cx="3612464" cy="523220"/>
          </a:xfrm>
          <a:prstGeom prst="rect">
            <a:avLst/>
          </a:prstGeom>
          <a:noFill/>
        </p:spPr>
        <p:txBody>
          <a:bodyPr wrap="none" rtlCol="0">
            <a:spAutoFit/>
          </a:bodyPr>
          <a:lstStyle/>
          <a:p>
            <a:r>
              <a:rPr lang="en-US" sz="2800" dirty="0" smtClean="0"/>
              <a:t>When you open a pack:</a:t>
            </a:r>
            <a:endParaRPr lang="en-US" sz="2800" dirty="0"/>
          </a:p>
        </p:txBody>
      </p:sp>
      <p:sp>
        <p:nvSpPr>
          <p:cNvPr id="8" name="TextBox 7"/>
          <p:cNvSpPr txBox="1"/>
          <p:nvPr/>
        </p:nvSpPr>
        <p:spPr>
          <a:xfrm>
            <a:off x="457200" y="3761873"/>
            <a:ext cx="7844590" cy="923330"/>
          </a:xfrm>
          <a:prstGeom prst="rect">
            <a:avLst/>
          </a:prstGeom>
          <a:noFill/>
        </p:spPr>
        <p:txBody>
          <a:bodyPr wrap="square" rtlCol="0">
            <a:spAutoFit/>
          </a:bodyPr>
          <a:lstStyle/>
          <a:p>
            <a:r>
              <a:rPr lang="en-US" u="sng" dirty="0" smtClean="0"/>
              <a:t>Reward:</a:t>
            </a:r>
          </a:p>
          <a:p>
            <a:r>
              <a:rPr lang="en-US" dirty="0" smtClean="0"/>
              <a:t>Some packs will contain expensive cards which you can immediately sell for more than the cost of the pack.</a:t>
            </a:r>
          </a:p>
        </p:txBody>
      </p:sp>
      <p:sp>
        <p:nvSpPr>
          <p:cNvPr id="9" name="TextBox 8"/>
          <p:cNvSpPr txBox="1"/>
          <p:nvPr/>
        </p:nvSpPr>
        <p:spPr>
          <a:xfrm>
            <a:off x="1588169" y="5903495"/>
            <a:ext cx="7312708" cy="338554"/>
          </a:xfrm>
          <a:prstGeom prst="rect">
            <a:avLst/>
          </a:prstGeom>
          <a:noFill/>
        </p:spPr>
        <p:txBody>
          <a:bodyPr wrap="none" rtlCol="0">
            <a:spAutoFit/>
          </a:bodyPr>
          <a:lstStyle/>
          <a:p>
            <a:r>
              <a:rPr lang="en-US" sz="1600" i="1" dirty="0" smtClean="0"/>
              <a:t>*Keep in mind there are friction costs, shipping a physical good takes time and money.</a:t>
            </a:r>
            <a:endParaRPr lang="en-US" sz="1600" i="1" dirty="0"/>
          </a:p>
        </p:txBody>
      </p:sp>
      <p:sp>
        <p:nvSpPr>
          <p:cNvPr id="10" name="Rectangle 9"/>
          <p:cNvSpPr/>
          <p:nvPr/>
        </p:nvSpPr>
        <p:spPr>
          <a:xfrm>
            <a:off x="465222" y="5197640"/>
            <a:ext cx="8325852"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Since we know the cards in a set, their prices, and the probabilities of getting specific cards, we can simulate pack openings.  </a:t>
            </a:r>
            <a:endParaRPr lang="en-US" dirty="0"/>
          </a:p>
        </p:txBody>
      </p:sp>
    </p:spTree>
    <p:extLst>
      <p:ext uri="{BB962C8B-B14F-4D97-AF65-F5344CB8AC3E}">
        <p14:creationId xmlns:p14="http://schemas.microsoft.com/office/powerpoint/2010/main" val="17813649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282891" y="5240740"/>
            <a:ext cx="682388" cy="75062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a:xfrm>
            <a:off x="157163" y="365126"/>
            <a:ext cx="8715375" cy="591477"/>
          </a:xfrm>
        </p:spPr>
        <p:txBody>
          <a:bodyPr/>
          <a:lstStyle/>
          <a:p>
            <a:r>
              <a:rPr lang="en-US" sz="3200" dirty="0" smtClean="0"/>
              <a:t>Custom Package Simulating Opening Packs &amp; Boxes </a:t>
            </a:r>
            <a:endParaRPr lang="en-US" sz="3200" dirty="0"/>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grpSp>
        <p:nvGrpSpPr>
          <p:cNvPr id="19" name="Group 18"/>
          <p:cNvGrpSpPr/>
          <p:nvPr/>
        </p:nvGrpSpPr>
        <p:grpSpPr>
          <a:xfrm>
            <a:off x="1337484" y="1364771"/>
            <a:ext cx="4468621" cy="1009934"/>
            <a:chOff x="3283424" y="1542197"/>
            <a:chExt cx="4468621" cy="1009934"/>
          </a:xfrm>
        </p:grpSpPr>
        <p:sp>
          <p:nvSpPr>
            <p:cNvPr id="11" name="TextBox 10"/>
            <p:cNvSpPr txBox="1"/>
            <p:nvPr/>
          </p:nvSpPr>
          <p:spPr>
            <a:xfrm>
              <a:off x="4024230" y="1542197"/>
              <a:ext cx="3727815" cy="369332"/>
            </a:xfrm>
            <a:prstGeom prst="rect">
              <a:avLst/>
            </a:prstGeom>
            <a:noFill/>
          </p:spPr>
          <p:txBody>
            <a:bodyPr wrap="none" rtlCol="0">
              <a:spAutoFit/>
            </a:bodyPr>
            <a:lstStyle/>
            <a:p>
              <a:r>
                <a:rPr lang="en-US" dirty="0" smtClean="0"/>
                <a:t>Get Set’s card and pricing information</a:t>
              </a:r>
              <a:endParaRPr lang="en-US" dirty="0"/>
            </a:p>
          </p:txBody>
        </p:sp>
        <p:sp>
          <p:nvSpPr>
            <p:cNvPr id="6" name="Chevron 5"/>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0" name="Group 19"/>
          <p:cNvGrpSpPr/>
          <p:nvPr/>
        </p:nvGrpSpPr>
        <p:grpSpPr>
          <a:xfrm>
            <a:off x="1337484" y="2431570"/>
            <a:ext cx="3955084" cy="1009934"/>
            <a:chOff x="3283424" y="1542197"/>
            <a:chExt cx="3955084" cy="1009934"/>
          </a:xfrm>
        </p:grpSpPr>
        <p:sp>
          <p:nvSpPr>
            <p:cNvPr id="21" name="TextBox 20"/>
            <p:cNvSpPr txBox="1"/>
            <p:nvPr/>
          </p:nvSpPr>
          <p:spPr>
            <a:xfrm>
              <a:off x="4024230" y="1542197"/>
              <a:ext cx="3214278" cy="369332"/>
            </a:xfrm>
            <a:prstGeom prst="rect">
              <a:avLst/>
            </a:prstGeom>
            <a:noFill/>
          </p:spPr>
          <p:txBody>
            <a:bodyPr wrap="none" rtlCol="0">
              <a:spAutoFit/>
            </a:bodyPr>
            <a:lstStyle/>
            <a:p>
              <a:r>
                <a:rPr lang="en-US" dirty="0" smtClean="0"/>
                <a:t>Simulate opening a 15 card pack</a:t>
              </a:r>
              <a:endParaRPr lang="en-US" dirty="0"/>
            </a:p>
          </p:txBody>
        </p:sp>
        <p:sp>
          <p:nvSpPr>
            <p:cNvPr id="22" name="Chevron 21"/>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337484" y="3427856"/>
            <a:ext cx="3998795" cy="1009934"/>
            <a:chOff x="3283424" y="1542197"/>
            <a:chExt cx="3998795" cy="1009934"/>
          </a:xfrm>
        </p:grpSpPr>
        <p:sp>
          <p:nvSpPr>
            <p:cNvPr id="24" name="TextBox 23"/>
            <p:cNvSpPr txBox="1"/>
            <p:nvPr/>
          </p:nvSpPr>
          <p:spPr>
            <a:xfrm>
              <a:off x="4024231" y="1542197"/>
              <a:ext cx="3257988" cy="923330"/>
            </a:xfrm>
            <a:prstGeom prst="rect">
              <a:avLst/>
            </a:prstGeom>
            <a:noFill/>
          </p:spPr>
          <p:txBody>
            <a:bodyPr wrap="square" rtlCol="0">
              <a:spAutoFit/>
            </a:bodyPr>
            <a:lstStyle/>
            <a:p>
              <a:r>
                <a:rPr lang="en-US" dirty="0" smtClean="0"/>
                <a:t>Depending on rarity, and “foil” </a:t>
              </a:r>
              <a:r>
                <a:rPr lang="en-US" dirty="0" smtClean="0"/>
                <a:t>pricing distributions </a:t>
              </a:r>
              <a:r>
                <a:rPr lang="en-US" dirty="0" smtClean="0"/>
                <a:t>are made with the H/M/L prices</a:t>
              </a:r>
              <a:endParaRPr lang="en-US" dirty="0"/>
            </a:p>
          </p:txBody>
        </p:sp>
        <p:sp>
          <p:nvSpPr>
            <p:cNvPr id="25" name="Chevron 24"/>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25"/>
          <p:cNvGrpSpPr/>
          <p:nvPr/>
        </p:nvGrpSpPr>
        <p:grpSpPr>
          <a:xfrm>
            <a:off x="1337484" y="4424143"/>
            <a:ext cx="7570240" cy="1009934"/>
            <a:chOff x="3283424" y="1542197"/>
            <a:chExt cx="7570240" cy="1009934"/>
          </a:xfrm>
        </p:grpSpPr>
        <p:sp>
          <p:nvSpPr>
            <p:cNvPr id="27" name="TextBox 26"/>
            <p:cNvSpPr txBox="1"/>
            <p:nvPr/>
          </p:nvSpPr>
          <p:spPr>
            <a:xfrm>
              <a:off x="4024230" y="1542197"/>
              <a:ext cx="6829434" cy="369332"/>
            </a:xfrm>
            <a:prstGeom prst="rect">
              <a:avLst/>
            </a:prstGeom>
            <a:noFill/>
          </p:spPr>
          <p:txBody>
            <a:bodyPr wrap="none" rtlCol="0">
              <a:spAutoFit/>
            </a:bodyPr>
            <a:lstStyle/>
            <a:p>
              <a:r>
                <a:rPr lang="en-US" dirty="0" smtClean="0"/>
                <a:t>Simulate 1000 pack openings to arrive at an average expected value.</a:t>
              </a:r>
              <a:endParaRPr lang="en-US" dirty="0"/>
            </a:p>
          </p:txBody>
        </p:sp>
        <p:sp>
          <p:nvSpPr>
            <p:cNvPr id="28" name="Chevron 27"/>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 name="TextBox 29"/>
          <p:cNvSpPr txBox="1"/>
          <p:nvPr/>
        </p:nvSpPr>
        <p:spPr>
          <a:xfrm>
            <a:off x="1483057" y="1746913"/>
            <a:ext cx="301686" cy="369332"/>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
        <p:nvSpPr>
          <p:cNvPr id="31" name="TextBox 30"/>
          <p:cNvSpPr txBox="1"/>
          <p:nvPr/>
        </p:nvSpPr>
        <p:spPr>
          <a:xfrm>
            <a:off x="1483057" y="2786417"/>
            <a:ext cx="301686" cy="369332"/>
          </a:xfrm>
          <a:prstGeom prst="rect">
            <a:avLst/>
          </a:prstGeom>
          <a:noFill/>
        </p:spPr>
        <p:txBody>
          <a:bodyPr wrap="none" rtlCol="0">
            <a:spAutoFit/>
          </a:bodyPr>
          <a:lstStyle/>
          <a:p>
            <a:r>
              <a:rPr lang="en-US" dirty="0">
                <a:solidFill>
                  <a:schemeClr val="bg1"/>
                </a:solidFill>
              </a:rPr>
              <a:t>2</a:t>
            </a:r>
          </a:p>
        </p:txBody>
      </p:sp>
      <p:sp>
        <p:nvSpPr>
          <p:cNvPr id="32" name="TextBox 31"/>
          <p:cNvSpPr txBox="1"/>
          <p:nvPr/>
        </p:nvSpPr>
        <p:spPr>
          <a:xfrm>
            <a:off x="1483057" y="3714465"/>
            <a:ext cx="301686" cy="369332"/>
          </a:xfrm>
          <a:prstGeom prst="rect">
            <a:avLst/>
          </a:prstGeom>
          <a:noFill/>
        </p:spPr>
        <p:txBody>
          <a:bodyPr wrap="none" rtlCol="0">
            <a:spAutoFit/>
          </a:bodyPr>
          <a:lstStyle/>
          <a:p>
            <a:r>
              <a:rPr lang="en-US" dirty="0" smtClean="0">
                <a:solidFill>
                  <a:schemeClr val="bg1"/>
                </a:solidFill>
              </a:rPr>
              <a:t>3</a:t>
            </a:r>
            <a:endParaRPr lang="en-US" dirty="0">
              <a:solidFill>
                <a:schemeClr val="bg1"/>
              </a:solidFill>
            </a:endParaRPr>
          </a:p>
        </p:txBody>
      </p:sp>
      <p:sp>
        <p:nvSpPr>
          <p:cNvPr id="33" name="TextBox 32"/>
          <p:cNvSpPr txBox="1"/>
          <p:nvPr/>
        </p:nvSpPr>
        <p:spPr>
          <a:xfrm>
            <a:off x="1483057" y="4738047"/>
            <a:ext cx="301686" cy="369332"/>
          </a:xfrm>
          <a:prstGeom prst="rect">
            <a:avLst/>
          </a:prstGeom>
          <a:noFill/>
        </p:spPr>
        <p:txBody>
          <a:bodyPr wrap="none" rtlCol="0">
            <a:spAutoFit/>
          </a:bodyPr>
          <a:lstStyle/>
          <a:p>
            <a:r>
              <a:rPr lang="en-US" dirty="0" smtClean="0">
                <a:solidFill>
                  <a:schemeClr val="bg1"/>
                </a:solidFill>
              </a:rPr>
              <a:t>4</a:t>
            </a:r>
            <a:endParaRPr lang="en-US" dirty="0">
              <a:solidFill>
                <a:schemeClr val="bg1"/>
              </a:solidFill>
            </a:endParaRPr>
          </a:p>
        </p:txBody>
      </p:sp>
      <p:sp>
        <p:nvSpPr>
          <p:cNvPr id="34" name="TextBox 33"/>
          <p:cNvSpPr txBox="1"/>
          <p:nvPr/>
        </p:nvSpPr>
        <p:spPr>
          <a:xfrm>
            <a:off x="2019868" y="5445456"/>
            <a:ext cx="7188378" cy="369332"/>
          </a:xfrm>
          <a:prstGeom prst="rect">
            <a:avLst/>
          </a:prstGeom>
          <a:noFill/>
        </p:spPr>
        <p:txBody>
          <a:bodyPr wrap="none" rtlCol="0">
            <a:spAutoFit/>
          </a:bodyPr>
          <a:lstStyle/>
          <a:p>
            <a:r>
              <a:rPr lang="en-US" b="1" u="sng" dirty="0" smtClean="0"/>
              <a:t>No such thing as a bad set, only a bad price to pay for a pack, box or case.</a:t>
            </a:r>
            <a:endParaRPr lang="en-US" b="1" u="sng" dirty="0"/>
          </a:p>
        </p:txBody>
      </p:sp>
    </p:spTree>
    <p:extLst>
      <p:ext uri="{BB962C8B-B14F-4D97-AF65-F5344CB8AC3E}">
        <p14:creationId xmlns:p14="http://schemas.microsoft.com/office/powerpoint/2010/main" val="2913861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Open </a:t>
            </a:r>
            <a:r>
              <a:rPr lang="en-US" dirty="0" smtClean="0"/>
              <a:t>1_SimulateBoosters_REVISED.R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577" y="1253066"/>
            <a:ext cx="5596089" cy="4197067"/>
          </a:xfrm>
          <a:prstGeom prst="rect">
            <a:avLst/>
          </a:prstGeom>
        </p:spPr>
      </p:pic>
    </p:spTree>
    <p:extLst>
      <p:ext uri="{BB962C8B-B14F-4D97-AF65-F5344CB8AC3E}">
        <p14:creationId xmlns:p14="http://schemas.microsoft.com/office/powerpoint/2010/main" val="4696842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Break</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Modeling</a:t>
                      </a:r>
                      <a:endParaRPr lang="en-US" sz="2000" b="0" strike="noStrike" dirty="0">
                        <a:solidFill>
                          <a:schemeClr val="tx1"/>
                        </a:solidFill>
                      </a:endParaRP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3/27/2019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28</a:t>
            </a:fld>
            <a:endParaRPr lang="en-US"/>
          </a:p>
        </p:txBody>
      </p:sp>
    </p:spTree>
    <p:extLst>
      <p:ext uri="{BB962C8B-B14F-4D97-AF65-F5344CB8AC3E}">
        <p14:creationId xmlns:p14="http://schemas.microsoft.com/office/powerpoint/2010/main" val="2834080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What is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129220"/>
            <a:ext cx="8686799" cy="75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market is one of the many varieties of systems, institutions, procedures, social relations and infrastructures whereby parties engage in exchange. </a:t>
            </a:r>
            <a:r>
              <a:rPr lang="en-US" dirty="0" smtClean="0"/>
              <a:t>Traditional markets are often regulated, have defined trading norms/rules, and have been in existence for some time.   </a:t>
            </a:r>
            <a:endParaRPr lang="en-US" dirty="0"/>
          </a:p>
        </p:txBody>
      </p:sp>
      <p:sp>
        <p:nvSpPr>
          <p:cNvPr id="9" name="TextBox 8"/>
          <p:cNvSpPr txBox="1"/>
          <p:nvPr/>
        </p:nvSpPr>
        <p:spPr>
          <a:xfrm>
            <a:off x="428625" y="2371725"/>
            <a:ext cx="3261342" cy="2031325"/>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gold/silver </a:t>
            </a:r>
            <a:r>
              <a:rPr lang="en-US" dirty="0" err="1" smtClean="0"/>
              <a:t>etc</a:t>
            </a:r>
            <a:endParaRPr lang="en-US" dirty="0" smtClean="0"/>
          </a:p>
          <a:p>
            <a:pPr marL="285750" indent="-285750">
              <a:buFont typeface="Arial" panose="020B0604020202020204" pitchFamily="34" charset="0"/>
              <a:buChar char="•"/>
            </a:pPr>
            <a:r>
              <a:rPr lang="en-US" dirty="0" smtClean="0"/>
              <a:t>Crop Futures – corn/soybean</a:t>
            </a:r>
          </a:p>
          <a:p>
            <a:pPr marL="285750" indent="-285750">
              <a:buFont typeface="Arial" panose="020B0604020202020204" pitchFamily="34" charset="0"/>
              <a:buChar char="•"/>
            </a:pPr>
            <a:r>
              <a:rPr lang="en-US" dirty="0" smtClean="0"/>
              <a:t>Consumer Credit</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Markets</a:t>
            </a:r>
            <a:endParaRPr lang="en-US" dirty="0"/>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6" y="1441452"/>
            <a:ext cx="3059112" cy="305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3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What is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129220"/>
            <a:ext cx="8686799" cy="75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market is one of the many varieties of systems, institutions, procedures, social relations and infrastructures whereby parties engage in exchange. </a:t>
            </a:r>
            <a:r>
              <a:rPr lang="en-US" dirty="0" smtClean="0"/>
              <a:t>Traditional markets are often regulated, have defined trading norms/rules, and have been in existence for some time.   </a:t>
            </a:r>
            <a:endParaRPr lang="en-US" dirty="0"/>
          </a:p>
        </p:txBody>
      </p:sp>
      <p:sp>
        <p:nvSpPr>
          <p:cNvPr id="9" name="TextBox 8"/>
          <p:cNvSpPr txBox="1"/>
          <p:nvPr/>
        </p:nvSpPr>
        <p:spPr>
          <a:xfrm>
            <a:off x="428625" y="2371725"/>
            <a:ext cx="3261342" cy="2031325"/>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gold/silver </a:t>
            </a:r>
            <a:r>
              <a:rPr lang="en-US" dirty="0" err="1" smtClean="0"/>
              <a:t>etc</a:t>
            </a:r>
            <a:endParaRPr lang="en-US" dirty="0" smtClean="0"/>
          </a:p>
          <a:p>
            <a:pPr marL="285750" indent="-285750">
              <a:buFont typeface="Arial" panose="020B0604020202020204" pitchFamily="34" charset="0"/>
              <a:buChar char="•"/>
            </a:pPr>
            <a:r>
              <a:rPr lang="en-US" dirty="0" smtClean="0"/>
              <a:t>Crop Futures – corn/soybean</a:t>
            </a:r>
          </a:p>
          <a:p>
            <a:pPr marL="285750" indent="-285750">
              <a:buFont typeface="Arial" panose="020B0604020202020204" pitchFamily="34" charset="0"/>
              <a:buChar char="•"/>
            </a:pPr>
            <a:r>
              <a:rPr lang="en-US" dirty="0" smtClean="0"/>
              <a:t>Consumer Credit</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Markets</a:t>
            </a:r>
            <a:endParaRPr lang="en-US" dirty="0"/>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6" y="1441452"/>
            <a:ext cx="3059112" cy="305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49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Consumer Credit - Lending Club</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5738" y="5129220"/>
            <a:ext cx="8686799" cy="757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Consumer credit is a traditional market.  There are defined inputs (credit score), consumer protections (usury laws), and established distribution (credit applications).  </a:t>
            </a:r>
            <a:endParaRPr lang="en-US" dirty="0"/>
          </a:p>
        </p:txBody>
      </p:sp>
      <p:sp>
        <p:nvSpPr>
          <p:cNvPr id="6" name="TextBox 5"/>
          <p:cNvSpPr txBox="1"/>
          <p:nvPr/>
        </p:nvSpPr>
        <p:spPr>
          <a:xfrm>
            <a:off x="159928" y="2544108"/>
            <a:ext cx="8703853"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Peer to Peer funding for </a:t>
            </a:r>
          </a:p>
          <a:p>
            <a:pPr marL="742950" lvl="1" indent="-285750">
              <a:buFont typeface="Arial" panose="020B0604020202020204" pitchFamily="34" charset="0"/>
              <a:buChar char="•"/>
            </a:pPr>
            <a:r>
              <a:rPr lang="en-US" dirty="0" smtClean="0"/>
              <a:t>Personal Loans</a:t>
            </a:r>
          </a:p>
          <a:p>
            <a:pPr marL="742950" lvl="1" indent="-285750">
              <a:buFont typeface="Arial" panose="020B0604020202020204" pitchFamily="34" charset="0"/>
              <a:buChar char="•"/>
            </a:pPr>
            <a:r>
              <a:rPr lang="en-US" dirty="0" smtClean="0"/>
              <a:t>Auto Loans</a:t>
            </a:r>
          </a:p>
          <a:p>
            <a:pPr marL="742950" lvl="1" indent="-285750">
              <a:buFont typeface="Arial" panose="020B0604020202020204" pitchFamily="34" charset="0"/>
              <a:buChar char="•"/>
            </a:pPr>
            <a:r>
              <a:rPr lang="en-US" dirty="0" smtClean="0"/>
              <a:t>Small Business Loans</a:t>
            </a:r>
          </a:p>
          <a:p>
            <a:pPr marL="742950" lvl="1" indent="-285750">
              <a:buFont typeface="Arial" panose="020B0604020202020204" pitchFamily="34" charset="0"/>
              <a:buChar char="•"/>
            </a:pPr>
            <a:r>
              <a:rPr lang="en-US" dirty="0" smtClean="0"/>
              <a:t>Medical Loans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Everyday investors can accept the loan risk – making it a new banking distribution model</a:t>
            </a:r>
            <a:endParaRPr lang="en-US" dirty="0"/>
          </a:p>
        </p:txBody>
      </p:sp>
      <p:sp>
        <p:nvSpPr>
          <p:cNvPr id="10" name="Rectangle 9"/>
          <p:cNvSpPr/>
          <p:nvPr/>
        </p:nvSpPr>
        <p:spPr>
          <a:xfrm>
            <a:off x="266701" y="1881196"/>
            <a:ext cx="8686799"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 consumers apply for various loans and instead of banks providing funds, everyday consumers fund the loan by purchasing “notes” and receive the interest.</a:t>
            </a:r>
            <a:endParaRPr lang="en-US" dirty="0">
              <a:solidFill>
                <a:schemeClr val="tx1"/>
              </a:solidFill>
            </a:endParaRPr>
          </a:p>
        </p:txBody>
      </p:sp>
    </p:spTree>
    <p:extLst>
      <p:ext uri="{BB962C8B-B14F-4D97-AF65-F5344CB8AC3E}">
        <p14:creationId xmlns:p14="http://schemas.microsoft.com/office/powerpoint/2010/main" val="1210460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What’s the Risk?</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Risk</a:t>
            </a:r>
            <a:endParaRPr lang="en-US" dirty="0"/>
          </a:p>
        </p:txBody>
      </p:sp>
      <p:sp>
        <p:nvSpPr>
          <p:cNvPr id="8" name="Rectangle 7"/>
          <p:cNvSpPr/>
          <p:nvPr/>
        </p:nvSpPr>
        <p:spPr>
          <a:xfrm>
            <a:off x="5067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Mitigation</a:t>
            </a:r>
            <a:endParaRPr lang="en-US" dirty="0"/>
          </a:p>
        </p:txBody>
      </p:sp>
      <p:sp>
        <p:nvSpPr>
          <p:cNvPr id="9" name="TextBox 8"/>
          <p:cNvSpPr txBox="1"/>
          <p:nvPr/>
        </p:nvSpPr>
        <p:spPr>
          <a:xfrm>
            <a:off x="409576"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2900361" y="4114803"/>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067301" y="2909890"/>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smtClean="0"/>
              <a:t>Diversify – Do not fund more than $25 on a single loan</a:t>
            </a:r>
            <a:endParaRPr lang="en-US" dirty="0"/>
          </a:p>
        </p:txBody>
      </p:sp>
      <p:sp>
        <p:nvSpPr>
          <p:cNvPr id="14" name="TextBox 13"/>
          <p:cNvSpPr txBox="1"/>
          <p:nvPr/>
        </p:nvSpPr>
        <p:spPr>
          <a:xfrm>
            <a:off x="409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Over exposure in a single loan</a:t>
            </a:r>
            <a:endParaRPr lang="en-US" dirty="0"/>
          </a:p>
        </p:txBody>
      </p:sp>
      <p:sp>
        <p:nvSpPr>
          <p:cNvPr id="15" name="TextBox 14"/>
          <p:cNvSpPr txBox="1"/>
          <p:nvPr/>
        </p:nvSpPr>
        <p:spPr>
          <a:xfrm>
            <a:off x="409576"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Early payment reduces interest received</a:t>
            </a:r>
          </a:p>
        </p:txBody>
      </p:sp>
      <p:sp>
        <p:nvSpPr>
          <p:cNvPr id="16" name="TextBox 15"/>
          <p:cNvSpPr txBox="1"/>
          <p:nvPr/>
        </p:nvSpPr>
        <p:spPr>
          <a:xfrm>
            <a:off x="5067301"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Monitor &amp; re-invest monthly</a:t>
            </a:r>
          </a:p>
        </p:txBody>
      </p:sp>
      <p:sp>
        <p:nvSpPr>
          <p:cNvPr id="17" name="TextBox 16"/>
          <p:cNvSpPr txBox="1"/>
          <p:nvPr/>
        </p:nvSpPr>
        <p:spPr>
          <a:xfrm>
            <a:off x="409576"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Illiquid – notes are 36-60 months</a:t>
            </a:r>
            <a:endParaRPr lang="en-US" dirty="0"/>
          </a:p>
        </p:txBody>
      </p:sp>
      <p:sp>
        <p:nvSpPr>
          <p:cNvPr id="18" name="TextBox 17"/>
          <p:cNvSpPr txBox="1"/>
          <p:nvPr/>
        </p:nvSpPr>
        <p:spPr>
          <a:xfrm>
            <a:off x="5067301"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Buy notes with 36m horizons</a:t>
            </a:r>
            <a:endParaRPr lang="en-US" dirty="0"/>
          </a:p>
        </p:txBody>
      </p:sp>
      <p:sp>
        <p:nvSpPr>
          <p:cNvPr id="19" name="TextBox 18"/>
          <p:cNvSpPr txBox="1"/>
          <p:nvPr/>
        </p:nvSpPr>
        <p:spPr>
          <a:xfrm>
            <a:off x="5067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smtClean="0">
                <a:solidFill>
                  <a:schemeClr val="bg1"/>
                </a:solidFill>
              </a:rPr>
              <a:t>Model the probability of default</a:t>
            </a:r>
            <a:endParaRPr lang="en-US" dirty="0">
              <a:solidFill>
                <a:schemeClr val="bg1"/>
              </a:solidFill>
            </a:endParaRPr>
          </a:p>
        </p:txBody>
      </p:sp>
    </p:spTree>
    <p:extLst>
      <p:ext uri="{BB962C8B-B14F-4D97-AF65-F5344CB8AC3E}">
        <p14:creationId xmlns:p14="http://schemas.microsoft.com/office/powerpoint/2010/main" val="2065579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What’s the Reward?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09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Reward</a:t>
            </a:r>
            <a:endParaRPr lang="en-US" dirty="0"/>
          </a:p>
        </p:txBody>
      </p:sp>
      <p:sp>
        <p:nvSpPr>
          <p:cNvPr id="12" name="Rectangle 11"/>
          <p:cNvSpPr/>
          <p:nvPr/>
        </p:nvSpPr>
        <p:spPr>
          <a:xfrm>
            <a:off x="5067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a:t>
            </a:r>
            <a:endParaRPr lang="en-US" dirty="0"/>
          </a:p>
        </p:txBody>
      </p:sp>
      <p:sp>
        <p:nvSpPr>
          <p:cNvPr id="13" name="TextBox 12"/>
          <p:cNvSpPr txBox="1"/>
          <p:nvPr/>
        </p:nvSpPr>
        <p:spPr>
          <a:xfrm>
            <a:off x="409577" y="5455445"/>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smtClean="0"/>
              <a:t>Remaining interest is paid monthly to note holders.</a:t>
            </a:r>
            <a:endParaRPr lang="en-US" dirty="0"/>
          </a:p>
        </p:txBody>
      </p:sp>
      <p:sp>
        <p:nvSpPr>
          <p:cNvPr id="14" name="Isosceles Triangle 13"/>
          <p:cNvSpPr/>
          <p:nvPr/>
        </p:nvSpPr>
        <p:spPr>
          <a:xfrm rot="5400000">
            <a:off x="2900361" y="4114803"/>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7301" y="2909890"/>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smtClean="0"/>
              <a:t>Investors have no input to the amount</a:t>
            </a:r>
            <a:endParaRPr lang="en-US" dirty="0"/>
          </a:p>
        </p:txBody>
      </p:sp>
      <p:sp>
        <p:nvSpPr>
          <p:cNvPr id="16" name="TextBox 15"/>
          <p:cNvSpPr txBox="1"/>
          <p:nvPr/>
        </p:nvSpPr>
        <p:spPr>
          <a:xfrm>
            <a:off x="409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Interest is imposed by LC</a:t>
            </a:r>
            <a:endParaRPr lang="en-US" dirty="0"/>
          </a:p>
        </p:txBody>
      </p:sp>
      <p:sp>
        <p:nvSpPr>
          <p:cNvPr id="17" name="TextBox 16"/>
          <p:cNvSpPr txBox="1"/>
          <p:nvPr/>
        </p:nvSpPr>
        <p:spPr>
          <a:xfrm>
            <a:off x="409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Usually lower rates for the applicant</a:t>
            </a:r>
          </a:p>
        </p:txBody>
      </p:sp>
      <p:sp>
        <p:nvSpPr>
          <p:cNvPr id="18" name="TextBox 17"/>
          <p:cNvSpPr txBox="1"/>
          <p:nvPr/>
        </p:nvSpPr>
        <p:spPr>
          <a:xfrm>
            <a:off x="5067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Lower capital cost for debtor</a:t>
            </a:r>
          </a:p>
        </p:txBody>
      </p:sp>
      <p:sp>
        <p:nvSpPr>
          <p:cNvPr id="19" name="TextBox 18"/>
          <p:cNvSpPr txBox="1"/>
          <p:nvPr/>
        </p:nvSpPr>
        <p:spPr>
          <a:xfrm>
            <a:off x="409576"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LC takes 1% of interest</a:t>
            </a:r>
            <a:endParaRPr lang="en-US" dirty="0"/>
          </a:p>
        </p:txBody>
      </p:sp>
      <p:sp>
        <p:nvSpPr>
          <p:cNvPr id="20" name="TextBox 19"/>
          <p:cNvSpPr txBox="1"/>
          <p:nvPr/>
        </p:nvSpPr>
        <p:spPr>
          <a:xfrm>
            <a:off x="5067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Reduces reward incentive for investor</a:t>
            </a:r>
            <a:endParaRPr lang="en-US" dirty="0"/>
          </a:p>
        </p:txBody>
      </p:sp>
      <p:sp>
        <p:nvSpPr>
          <p:cNvPr id="21" name="TextBox 20"/>
          <p:cNvSpPr txBox="1"/>
          <p:nvPr/>
        </p:nvSpPr>
        <p:spPr>
          <a:xfrm>
            <a:off x="5067301" y="5455445"/>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smtClean="0">
                <a:solidFill>
                  <a:schemeClr val="bg1"/>
                </a:solidFill>
              </a:rPr>
              <a:t>Investors act as banks &amp; receive consistent returns</a:t>
            </a:r>
            <a:endParaRPr lang="en-US" dirty="0">
              <a:solidFill>
                <a:schemeClr val="bg1"/>
              </a:solidFill>
            </a:endParaRPr>
          </a:p>
        </p:txBody>
      </p:sp>
    </p:spTree>
    <p:extLst>
      <p:ext uri="{BB962C8B-B14F-4D97-AF65-F5344CB8AC3E}">
        <p14:creationId xmlns:p14="http://schemas.microsoft.com/office/powerpoint/2010/main" val="297990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021" y="1985958"/>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8638" y="1300157"/>
            <a:ext cx="8229599" cy="369332"/>
          </a:xfrm>
          <a:prstGeom prst="rect">
            <a:avLst/>
          </a:prstGeom>
          <a:solidFill>
            <a:schemeClr val="accent5"/>
          </a:solidFill>
        </p:spPr>
        <p:txBody>
          <a:bodyPr wrap="square" rtlCol="0">
            <a:spAutoFit/>
          </a:bodyPr>
          <a:lstStyle/>
          <a:p>
            <a:r>
              <a:rPr lang="en-US" dirty="0" smtClean="0"/>
              <a:t>Erin decides to buy a car.  Instead of a traditional loan she applies at LC.</a:t>
            </a:r>
            <a:endParaRPr lang="en-US" dirty="0"/>
          </a:p>
        </p:txBody>
      </p:sp>
      <p:sp>
        <p:nvSpPr>
          <p:cNvPr id="10" name="TextBox 9"/>
          <p:cNvSpPr txBox="1"/>
          <p:nvPr/>
        </p:nvSpPr>
        <p:spPr>
          <a:xfrm>
            <a:off x="657226" y="1871658"/>
            <a:ext cx="3328987"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Erin applies for a $10k car loan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Trish &amp; hundreds of other LC investors fund the loan in $25 increments called “notes”</a:t>
            </a:r>
            <a:endParaRPr lang="en-US" dirty="0"/>
          </a:p>
        </p:txBody>
      </p:sp>
      <p:sp>
        <p:nvSpPr>
          <p:cNvPr id="14" name="TextBox 13"/>
          <p:cNvSpPr txBox="1"/>
          <p:nvPr/>
        </p:nvSpPr>
        <p:spPr>
          <a:xfrm>
            <a:off x="581026" y="4981569"/>
            <a:ext cx="8229599" cy="646331"/>
          </a:xfrm>
          <a:prstGeom prst="rect">
            <a:avLst/>
          </a:prstGeom>
          <a:solidFill>
            <a:schemeClr val="accent5"/>
          </a:solidFill>
        </p:spPr>
        <p:txBody>
          <a:bodyPr wrap="square" rtlCol="0">
            <a:spAutoFit/>
          </a:bodyPr>
          <a:lstStyle/>
          <a:p>
            <a:r>
              <a:rPr lang="en-US" dirty="0" smtClean="0"/>
              <a:t>Each month Erin pays her loan, LC takes 1% and the investors make 5% on their outstanding notes.</a:t>
            </a:r>
            <a:endParaRPr lang="en-US" dirty="0"/>
          </a:p>
        </p:txBody>
      </p:sp>
    </p:spTree>
    <p:extLst>
      <p:ext uri="{BB962C8B-B14F-4D97-AF65-F5344CB8AC3E}">
        <p14:creationId xmlns:p14="http://schemas.microsoft.com/office/powerpoint/2010/main" val="1419554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                                           Data</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71638" y="5906185"/>
            <a:ext cx="5743575" cy="369332"/>
          </a:xfrm>
          <a:prstGeom prst="rect">
            <a:avLst/>
          </a:prstGeom>
        </p:spPr>
        <p:txBody>
          <a:bodyPr wrap="square">
            <a:spAutoFit/>
          </a:bodyPr>
          <a:lstStyle/>
          <a:p>
            <a:r>
              <a:rPr lang="en-US" dirty="0">
                <a:hlinkClick r:id="rId3"/>
              </a:rPr>
              <a:t>https://</a:t>
            </a:r>
            <a:r>
              <a:rPr lang="en-US" dirty="0" smtClean="0">
                <a:hlinkClick r:id="rId3"/>
              </a:rPr>
              <a:t>www.lendingclub.com/info/download-data.action</a:t>
            </a:r>
            <a:endParaRPr lang="en-US" dirty="0"/>
          </a:p>
        </p:txBody>
      </p:sp>
      <p:sp>
        <p:nvSpPr>
          <p:cNvPr id="8" name="TextBox 7"/>
          <p:cNvSpPr txBox="1"/>
          <p:nvPr/>
        </p:nvSpPr>
        <p:spPr>
          <a:xfrm>
            <a:off x="371475" y="1343026"/>
            <a:ext cx="7324826" cy="1508105"/>
          </a:xfrm>
          <a:prstGeom prst="rect">
            <a:avLst/>
          </a:prstGeom>
          <a:noFill/>
        </p:spPr>
        <p:txBody>
          <a:bodyPr wrap="none" rtlCol="0">
            <a:spAutoFit/>
          </a:bodyPr>
          <a:lstStyle/>
          <a:p>
            <a:pPr marL="114300" indent="-114300">
              <a:buFont typeface="Arial" panose="020B0604020202020204" pitchFamily="34" charset="0"/>
              <a:buChar char="•"/>
            </a:pPr>
            <a:r>
              <a:rPr lang="en-US" sz="2000" b="1" dirty="0" smtClean="0"/>
              <a:t>11 </a:t>
            </a:r>
            <a:r>
              <a:rPr lang="en-US" sz="2000" b="1" dirty="0" err="1" smtClean="0"/>
              <a:t>yrs</a:t>
            </a:r>
            <a:r>
              <a:rPr lang="en-US" sz="2000" b="1" dirty="0" smtClean="0"/>
              <a:t> of historical performance – Over 1M notes publicly available</a:t>
            </a:r>
          </a:p>
          <a:p>
            <a:pPr marL="571500" lvl="2" indent="-114300">
              <a:buFont typeface="Arial" panose="020B0604020202020204" pitchFamily="34" charset="0"/>
              <a:buChar char="•"/>
            </a:pPr>
            <a:r>
              <a:rPr lang="en-US" dirty="0" smtClean="0"/>
              <a:t>Some platform changes in that time</a:t>
            </a:r>
          </a:p>
          <a:p>
            <a:pPr marL="571500" lvl="2" indent="-114300">
              <a:buFont typeface="Arial" panose="020B0604020202020204" pitchFamily="34" charset="0"/>
              <a:buChar char="•"/>
            </a:pPr>
            <a:r>
              <a:rPr lang="en-US" dirty="0" smtClean="0"/>
              <a:t>Datasets are updated monthly</a:t>
            </a:r>
          </a:p>
          <a:p>
            <a:pPr marL="571500" lvl="2" indent="-114300">
              <a:buFont typeface="Arial" panose="020B0604020202020204" pitchFamily="34" charset="0"/>
              <a:buChar char="•"/>
            </a:pPr>
            <a:r>
              <a:rPr lang="en-US" dirty="0" smtClean="0"/>
              <a:t>Sampled to 20k – either in fully paid of charged off state</a:t>
            </a:r>
          </a:p>
          <a:p>
            <a:pPr marL="742950" lvl="1" indent="-285750">
              <a:buFont typeface="Arial" panose="020B0604020202020204" pitchFamily="34" charset="0"/>
              <a:buChar char="•"/>
            </a:pPr>
            <a:endParaRPr lang="en-US" dirty="0" smtClean="0"/>
          </a:p>
        </p:txBody>
      </p:sp>
      <p:grpSp>
        <p:nvGrpSpPr>
          <p:cNvPr id="25" name="Group 24"/>
          <p:cNvGrpSpPr/>
          <p:nvPr/>
        </p:nvGrpSpPr>
        <p:grpSpPr>
          <a:xfrm>
            <a:off x="328612" y="3062287"/>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Loan Origination</a:t>
              </a:r>
              <a:endParaRPr lang="en-US" dirty="0"/>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smtClean="0"/>
                <a:t>Transitional States of Nature:</a:t>
              </a:r>
            </a:p>
            <a:p>
              <a:r>
                <a:rPr lang="en-US" dirty="0" smtClean="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smtClean="0">
                  <a:solidFill>
                    <a:schemeClr val="bg1"/>
                  </a:solidFill>
                </a:rPr>
                <a:t>Fully Paid</a:t>
              </a:r>
              <a:endParaRPr lang="en-US" dirty="0">
                <a:solidFill>
                  <a:schemeClr val="bg1"/>
                </a:solidFill>
              </a:endParaRP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smtClean="0">
                  <a:solidFill>
                    <a:schemeClr val="bg1"/>
                  </a:solidFill>
                </a:rPr>
                <a:t>Charged Off</a:t>
              </a:r>
              <a:endParaRPr lang="en-US" dirty="0">
                <a:solidFill>
                  <a:schemeClr val="bg1"/>
                </a:solidFill>
              </a:endParaRP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7358055" y="3128960"/>
            <a:ext cx="1760418" cy="369332"/>
          </a:xfrm>
          <a:prstGeom prst="rect">
            <a:avLst/>
          </a:prstGeom>
          <a:noFill/>
        </p:spPr>
        <p:txBody>
          <a:bodyPr wrap="none" rtlCol="0">
            <a:spAutoFit/>
          </a:bodyPr>
          <a:lstStyle/>
          <a:p>
            <a:r>
              <a:rPr lang="en-US" dirty="0" smtClean="0"/>
              <a:t>1 = Success Class</a:t>
            </a:r>
            <a:endParaRPr lang="en-US" dirty="0"/>
          </a:p>
        </p:txBody>
      </p:sp>
      <p:sp>
        <p:nvSpPr>
          <p:cNvPr id="27" name="TextBox 26"/>
          <p:cNvSpPr txBox="1"/>
          <p:nvPr/>
        </p:nvSpPr>
        <p:spPr>
          <a:xfrm>
            <a:off x="7310432" y="4481510"/>
            <a:ext cx="1672637" cy="369332"/>
          </a:xfrm>
          <a:prstGeom prst="rect">
            <a:avLst/>
          </a:prstGeom>
          <a:noFill/>
        </p:spPr>
        <p:txBody>
          <a:bodyPr wrap="none" rtlCol="0">
            <a:spAutoFit/>
          </a:bodyPr>
          <a:lstStyle/>
          <a:p>
            <a:r>
              <a:rPr lang="en-US" dirty="0" smtClean="0"/>
              <a:t>0 = Failure Class</a:t>
            </a:r>
            <a:endParaRPr lang="en-US" dirty="0"/>
          </a:p>
        </p:txBody>
      </p:sp>
    </p:spTree>
    <p:extLst>
      <p:ext uri="{BB962C8B-B14F-4D97-AF65-F5344CB8AC3E}">
        <p14:creationId xmlns:p14="http://schemas.microsoft.com/office/powerpoint/2010/main" val="349576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                                           Plan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28613" y="1243014"/>
            <a:ext cx="8486775" cy="600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 will model  0/1 probability of success (fully paid)</a:t>
            </a:r>
            <a:endParaRPr lang="en-US" sz="2400" dirty="0"/>
          </a:p>
        </p:txBody>
      </p:sp>
      <p:sp>
        <p:nvSpPr>
          <p:cNvPr id="11" name="Rectangle 10"/>
          <p:cNvSpPr/>
          <p:nvPr/>
        </p:nvSpPr>
        <p:spPr>
          <a:xfrm>
            <a:off x="400050" y="2397913"/>
            <a:ext cx="3328988" cy="285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Methods</a:t>
            </a:r>
            <a:endParaRPr lang="en-US" dirty="0"/>
          </a:p>
        </p:txBody>
      </p:sp>
      <p:sp>
        <p:nvSpPr>
          <p:cNvPr id="12" name="Rectangle 11"/>
          <p:cNvSpPr/>
          <p:nvPr/>
        </p:nvSpPr>
        <p:spPr>
          <a:xfrm>
            <a:off x="5167312" y="2397913"/>
            <a:ext cx="3328988" cy="285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Artifacts</a:t>
            </a:r>
            <a:endParaRPr lang="en-US" dirty="0"/>
          </a:p>
        </p:txBody>
      </p:sp>
      <p:sp>
        <p:nvSpPr>
          <p:cNvPr id="13" name="TextBox 12"/>
          <p:cNvSpPr txBox="1"/>
          <p:nvPr/>
        </p:nvSpPr>
        <p:spPr>
          <a:xfrm>
            <a:off x="5186363" y="2857500"/>
            <a:ext cx="334327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Identify the most probable notes for being fully paid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Understand important variables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Visualize probability of success/interest rate (reward)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Depending on risk propensity, purchase X notes.</a:t>
            </a:r>
          </a:p>
          <a:p>
            <a:pPr marL="285750" indent="-285750">
              <a:buFont typeface="Arial" panose="020B0604020202020204" pitchFamily="34" charset="0"/>
              <a:buChar char="•"/>
            </a:pPr>
            <a:endParaRPr lang="en-US" dirty="0"/>
          </a:p>
        </p:txBody>
      </p:sp>
      <p:sp>
        <p:nvSpPr>
          <p:cNvPr id="14" name="TextBox 13"/>
          <p:cNvSpPr txBox="1"/>
          <p:nvPr/>
        </p:nvSpPr>
        <p:spPr>
          <a:xfrm>
            <a:off x="338139" y="2809875"/>
            <a:ext cx="334327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Cross Validation for stability of results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Rpart</a:t>
            </a:r>
            <a:r>
              <a:rPr lang="en-US" dirty="0" smtClean="0"/>
              <a:t> decision tree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Random Forest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Logistic Regression </a:t>
            </a:r>
            <a:r>
              <a:rPr lang="en-US" u="sng" dirty="0" smtClean="0"/>
              <a:t>with CV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Compare results – Choose method &amp; score new notes</a:t>
            </a:r>
          </a:p>
          <a:p>
            <a:pPr marL="285750" indent="-285750">
              <a:buFont typeface="Arial" panose="020B0604020202020204" pitchFamily="34" charset="0"/>
              <a:buChar char="•"/>
            </a:pPr>
            <a:endParaRPr lang="en-US" dirty="0"/>
          </a:p>
        </p:txBody>
      </p:sp>
      <p:cxnSp>
        <p:nvCxnSpPr>
          <p:cNvPr id="16" name="Straight Connector 15"/>
          <p:cNvCxnSpPr/>
          <p:nvPr/>
        </p:nvCxnSpPr>
        <p:spPr>
          <a:xfrm>
            <a:off x="4448175" y="2386013"/>
            <a:ext cx="0" cy="35718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90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What is cross – validation?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28613" y="1243014"/>
            <a:ext cx="8658225" cy="400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Our previous partitioning schema had training,  test and sometimes a holdout set.</a:t>
            </a:r>
            <a:endParaRPr lang="en-US" sz="2000" dirty="0"/>
          </a:p>
        </p:txBody>
      </p:sp>
      <p:sp>
        <p:nvSpPr>
          <p:cNvPr id="20" name="Flowchart: Magnetic Disk 19"/>
          <p:cNvSpPr/>
          <p:nvPr/>
        </p:nvSpPr>
        <p:spPr>
          <a:xfrm>
            <a:off x="2293158" y="571977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2293158" y="529538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2293158" y="487098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2293158" y="444659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2293158" y="402220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2293158" y="359780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2293158" y="317341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2293158" y="274902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2293158" y="232463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2293158" y="190023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2871801" y="4043363"/>
            <a:ext cx="912301" cy="369332"/>
          </a:xfrm>
          <a:prstGeom prst="rect">
            <a:avLst/>
          </a:prstGeom>
          <a:noFill/>
        </p:spPr>
        <p:txBody>
          <a:bodyPr wrap="none" rtlCol="0">
            <a:spAutoFit/>
          </a:bodyPr>
          <a:lstStyle/>
          <a:p>
            <a:r>
              <a:rPr lang="en-US" dirty="0" smtClean="0"/>
              <a:t>All Data</a:t>
            </a:r>
            <a:endParaRPr lang="en-US" dirty="0"/>
          </a:p>
        </p:txBody>
      </p:sp>
      <p:sp>
        <p:nvSpPr>
          <p:cNvPr id="31" name="Isosceles Triangle 30"/>
          <p:cNvSpPr/>
          <p:nvPr/>
        </p:nvSpPr>
        <p:spPr>
          <a:xfrm rot="5400000">
            <a:off x="3014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4860146" y="565786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4860146" y="5233469"/>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4860146" y="480907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4860146" y="438468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4860146" y="396029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4860146" y="353589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4860146" y="311150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4860146" y="268711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4860146" y="226271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4860146" y="183832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5138751" y="3895726"/>
            <a:ext cx="1468735" cy="369332"/>
          </a:xfrm>
          <a:prstGeom prst="rect">
            <a:avLst/>
          </a:prstGeom>
          <a:noFill/>
        </p:spPr>
        <p:txBody>
          <a:bodyPr wrap="none" rtlCol="0">
            <a:spAutoFit/>
          </a:bodyPr>
          <a:lstStyle/>
          <a:p>
            <a:r>
              <a:rPr lang="en-US" dirty="0" smtClean="0"/>
              <a:t>Training Data</a:t>
            </a:r>
            <a:endParaRPr lang="en-US" dirty="0"/>
          </a:p>
        </p:txBody>
      </p:sp>
      <p:sp>
        <p:nvSpPr>
          <p:cNvPr id="43" name="TextBox 42"/>
          <p:cNvSpPr txBox="1"/>
          <p:nvPr/>
        </p:nvSpPr>
        <p:spPr>
          <a:xfrm>
            <a:off x="5419739" y="5619751"/>
            <a:ext cx="1044710" cy="369332"/>
          </a:xfrm>
          <a:prstGeom prst="rect">
            <a:avLst/>
          </a:prstGeom>
          <a:noFill/>
        </p:spPr>
        <p:txBody>
          <a:bodyPr wrap="none" rtlCol="0">
            <a:spAutoFit/>
          </a:bodyPr>
          <a:lstStyle/>
          <a:p>
            <a:r>
              <a:rPr lang="en-US" dirty="0" smtClean="0">
                <a:solidFill>
                  <a:schemeClr val="bg1"/>
                </a:solidFill>
              </a:rPr>
              <a:t>Test Data</a:t>
            </a:r>
            <a:endParaRPr lang="en-US" dirty="0">
              <a:solidFill>
                <a:schemeClr val="bg1"/>
              </a:solidFill>
            </a:endParaRPr>
          </a:p>
        </p:txBody>
      </p:sp>
    </p:spTree>
    <p:extLst>
      <p:ext uri="{BB962C8B-B14F-4D97-AF65-F5344CB8AC3E}">
        <p14:creationId xmlns:p14="http://schemas.microsoft.com/office/powerpoint/2010/main" val="4147298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What is cross – validation?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28613" y="1071564"/>
            <a:ext cx="8658225" cy="57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Now we segment &amp; rotate our data.  This introduces a new tuning parameter &amp; increases model training time.</a:t>
            </a:r>
            <a:endParaRPr lang="en-US"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1784906"/>
            <a:ext cx="8143875" cy="3895627"/>
          </a:xfrm>
          <a:prstGeom prst="rect">
            <a:avLst/>
          </a:prstGeom>
        </p:spPr>
      </p:pic>
      <p:sp>
        <p:nvSpPr>
          <p:cNvPr id="8" name="Rectangle 7"/>
          <p:cNvSpPr/>
          <p:nvPr/>
        </p:nvSpPr>
        <p:spPr>
          <a:xfrm>
            <a:off x="223838" y="5610226"/>
            <a:ext cx="8658225" cy="400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Why would this be a good idea?</a:t>
            </a:r>
            <a:endParaRPr lang="en-US" sz="2000" dirty="0"/>
          </a:p>
        </p:txBody>
      </p:sp>
    </p:spTree>
    <p:extLst>
      <p:ext uri="{BB962C8B-B14F-4D97-AF65-F5344CB8AC3E}">
        <p14:creationId xmlns:p14="http://schemas.microsoft.com/office/powerpoint/2010/main" val="2107203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a:t>Open </a:t>
            </a:r>
            <a:r>
              <a:rPr lang="en-US" dirty="0" smtClean="0"/>
              <a:t>2_CreditModeling_A.R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450182" y="1243013"/>
            <a:ext cx="62436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Let’s make a simple decision tree.</a:t>
            </a:r>
            <a:endParaRPr lang="en-US" dirty="0"/>
          </a:p>
        </p:txBody>
      </p:sp>
    </p:spTree>
    <p:extLst>
      <p:ext uri="{BB962C8B-B14F-4D97-AF65-F5344CB8AC3E}">
        <p14:creationId xmlns:p14="http://schemas.microsoft.com/office/powerpoint/2010/main" val="1737093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Open 2_CreditModeling_B.R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450182" y="1243013"/>
            <a:ext cx="62436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Let’s make a </a:t>
            </a:r>
            <a:r>
              <a:rPr lang="en-US" dirty="0" err="1" smtClean="0"/>
              <a:t>randomForest</a:t>
            </a:r>
            <a:r>
              <a:rPr lang="en-US" dirty="0" smtClean="0"/>
              <a:t> w/manual preprocessing.</a:t>
            </a:r>
            <a:endParaRPr lang="en-US" dirty="0"/>
          </a:p>
        </p:txBody>
      </p:sp>
    </p:spTree>
    <p:extLst>
      <p:ext uri="{BB962C8B-B14F-4D97-AF65-F5344CB8AC3E}">
        <p14:creationId xmlns:p14="http://schemas.microsoft.com/office/powerpoint/2010/main" val="3152863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extBox 6"/>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solidFill>
                  <a:schemeClr val="accent1"/>
                </a:solidFill>
              </a:rPr>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the previous class we evaluated technical indicators for established stock and equities, representing a traditional and established market.</a:t>
            </a:r>
            <a:endParaRPr lang="en-US" dirty="0"/>
          </a:p>
        </p:txBody>
      </p:sp>
    </p:spTree>
    <p:extLst>
      <p:ext uri="{BB962C8B-B14F-4D97-AF65-F5344CB8AC3E}">
        <p14:creationId xmlns:p14="http://schemas.microsoft.com/office/powerpoint/2010/main" val="1138089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a:t>Open </a:t>
            </a:r>
            <a:r>
              <a:rPr lang="en-US" dirty="0" smtClean="0"/>
              <a:t>2_CreditModeling_C.R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Rectangle 6"/>
          <p:cNvSpPr/>
          <p:nvPr/>
        </p:nvSpPr>
        <p:spPr>
          <a:xfrm>
            <a:off x="1450182" y="1243013"/>
            <a:ext cx="62436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about our old friend logistic regression?</a:t>
            </a:r>
            <a:endParaRPr lang="en-US" dirty="0"/>
          </a:p>
        </p:txBody>
      </p:sp>
      <p:sp>
        <p:nvSpPr>
          <p:cNvPr id="8" name="TextBox 7"/>
          <p:cNvSpPr txBox="1"/>
          <p:nvPr/>
        </p:nvSpPr>
        <p:spPr>
          <a:xfrm>
            <a:off x="1501254" y="2333767"/>
            <a:ext cx="6277970"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will perform variable treatment</a:t>
            </a:r>
          </a:p>
          <a:p>
            <a:pPr marL="285750" indent="-285750">
              <a:buFont typeface="Arial" panose="020B0604020202020204" pitchFamily="34" charset="0"/>
              <a:buChar char="•"/>
            </a:pPr>
            <a:r>
              <a:rPr lang="en-US" dirty="0" smtClean="0"/>
              <a:t>We will cross-validate results </a:t>
            </a:r>
          </a:p>
          <a:p>
            <a:endParaRPr lang="en-US" dirty="0"/>
          </a:p>
          <a:p>
            <a:r>
              <a:rPr lang="en-US" dirty="0" smtClean="0"/>
              <a:t>This gives the model an unfair advantage over the last two but should demonstrates the power of data clean up.</a:t>
            </a:r>
            <a:endParaRPr lang="en-US" dirty="0"/>
          </a:p>
        </p:txBody>
      </p:sp>
    </p:spTree>
    <p:extLst>
      <p:ext uri="{BB962C8B-B14F-4D97-AF65-F5344CB8AC3E}">
        <p14:creationId xmlns:p14="http://schemas.microsoft.com/office/powerpoint/2010/main" val="2589249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Cutoff Threshold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1078171" y="3135787"/>
            <a:ext cx="7000378" cy="646331"/>
          </a:xfrm>
          <a:prstGeom prst="rect">
            <a:avLst/>
          </a:prstGeom>
          <a:noFill/>
        </p:spPr>
        <p:txBody>
          <a:bodyPr wrap="none" rtlCol="0">
            <a:spAutoFit/>
          </a:bodyPr>
          <a:lstStyle/>
          <a:p>
            <a:pPr marL="109538" indent="-109538">
              <a:buFont typeface="Arial" panose="020B0604020202020204" pitchFamily="34" charset="0"/>
              <a:buChar char="•"/>
            </a:pPr>
            <a:r>
              <a:rPr lang="en-US" dirty="0" smtClean="0"/>
              <a:t>Should we be equal weighted?  </a:t>
            </a:r>
          </a:p>
          <a:p>
            <a:pPr marL="109538" indent="-109538">
              <a:buFont typeface="Arial" panose="020B0604020202020204" pitchFamily="34" charset="0"/>
              <a:buChar char="•"/>
            </a:pPr>
            <a:r>
              <a:rPr lang="en-US" dirty="0" smtClean="0"/>
              <a:t>Do we care </a:t>
            </a:r>
            <a:r>
              <a:rPr lang="en-US" u="sng" dirty="0" smtClean="0"/>
              <a:t>equally</a:t>
            </a:r>
            <a:r>
              <a:rPr lang="en-US" dirty="0" smtClean="0"/>
              <a:t> about picking paying notes and charged off loans?</a:t>
            </a:r>
            <a:endParaRPr lang="en-US" dirty="0"/>
          </a:p>
        </p:txBody>
      </p:sp>
      <p:sp>
        <p:nvSpPr>
          <p:cNvPr id="7" name="Rectangle 6"/>
          <p:cNvSpPr/>
          <p:nvPr/>
        </p:nvSpPr>
        <p:spPr>
          <a:xfrm>
            <a:off x="1456542" y="1243013"/>
            <a:ext cx="6243636" cy="531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0.50 the optimal cutoff?</a:t>
            </a:r>
            <a:endParaRPr lang="en-US" dirty="0"/>
          </a:p>
        </p:txBody>
      </p:sp>
    </p:spTree>
    <p:extLst>
      <p:ext uri="{BB962C8B-B14F-4D97-AF65-F5344CB8AC3E}">
        <p14:creationId xmlns:p14="http://schemas.microsoft.com/office/powerpoint/2010/main" val="2454034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The cost of getting it wrong is high!</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1307211" y="1734968"/>
            <a:ext cx="6536301" cy="923330"/>
          </a:xfrm>
          <a:prstGeom prst="rect">
            <a:avLst/>
          </a:prstGeom>
          <a:noFill/>
        </p:spPr>
        <p:txBody>
          <a:bodyPr wrap="square" rtlCol="0">
            <a:spAutoFit/>
          </a:bodyPr>
          <a:lstStyle/>
          <a:p>
            <a:r>
              <a:rPr lang="en-US" dirty="0" smtClean="0"/>
              <a:t>We have ample opportunity to pick high probability notes so it best to be precise, throwing out many hundreds of notes that are still likely to be paid fully.</a:t>
            </a:r>
            <a:endParaRPr lang="en-US" dirty="0"/>
          </a:p>
        </p:txBody>
      </p:sp>
      <p:sp>
        <p:nvSpPr>
          <p:cNvPr id="7" name="TextBox 6"/>
          <p:cNvSpPr txBox="1"/>
          <p:nvPr/>
        </p:nvSpPr>
        <p:spPr>
          <a:xfrm>
            <a:off x="1307211" y="3959185"/>
            <a:ext cx="6536301" cy="923330"/>
          </a:xfrm>
          <a:prstGeom prst="rect">
            <a:avLst/>
          </a:prstGeom>
          <a:noFill/>
        </p:spPr>
        <p:txBody>
          <a:bodyPr wrap="square" rtlCol="0">
            <a:spAutoFit/>
          </a:bodyPr>
          <a:lstStyle/>
          <a:p>
            <a:r>
              <a:rPr lang="en-US" dirty="0" smtClean="0"/>
              <a:t>Disease Detection? High or Low?  </a:t>
            </a:r>
          </a:p>
          <a:p>
            <a:r>
              <a:rPr lang="en-US" dirty="0" smtClean="0"/>
              <a:t>What if the idea is to save lives?  What about saving costly medical test?</a:t>
            </a:r>
            <a:endParaRPr lang="en-US" dirty="0"/>
          </a:p>
        </p:txBody>
      </p:sp>
      <p:sp>
        <p:nvSpPr>
          <p:cNvPr id="9" name="Rectangle 8"/>
          <p:cNvSpPr/>
          <p:nvPr/>
        </p:nvSpPr>
        <p:spPr>
          <a:xfrm>
            <a:off x="1453543" y="3290184"/>
            <a:ext cx="6243636" cy="5311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Another example where adjusting the cutoff may be good.</a:t>
            </a:r>
            <a:endParaRPr lang="en-US" dirty="0"/>
          </a:p>
        </p:txBody>
      </p:sp>
      <p:sp>
        <p:nvSpPr>
          <p:cNvPr id="10" name="Rectangle 9"/>
          <p:cNvSpPr/>
          <p:nvPr/>
        </p:nvSpPr>
        <p:spPr>
          <a:xfrm>
            <a:off x="1453543" y="1243013"/>
            <a:ext cx="6243636" cy="531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0.50 the optimal cutoff?</a:t>
            </a:r>
            <a:endParaRPr lang="en-US" dirty="0"/>
          </a:p>
        </p:txBody>
      </p:sp>
      <p:sp>
        <p:nvSpPr>
          <p:cNvPr id="11" name="Rectangle 10"/>
          <p:cNvSpPr/>
          <p:nvPr/>
        </p:nvSpPr>
        <p:spPr>
          <a:xfrm>
            <a:off x="1453543" y="5271387"/>
            <a:ext cx="6243636" cy="5311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other examples of non-50% cutoff could be appropriate?</a:t>
            </a:r>
            <a:endParaRPr lang="en-US" dirty="0"/>
          </a:p>
        </p:txBody>
      </p:sp>
    </p:spTree>
    <p:extLst>
      <p:ext uri="{BB962C8B-B14F-4D97-AF65-F5344CB8AC3E}">
        <p14:creationId xmlns:p14="http://schemas.microsoft.com/office/powerpoint/2010/main" val="185981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a:xfrm>
            <a:off x="0" y="365126"/>
            <a:ext cx="9034818" cy="591477"/>
          </a:xfrm>
        </p:spPr>
        <p:txBody>
          <a:bodyPr/>
          <a:lstStyle/>
          <a:p>
            <a:r>
              <a:rPr lang="en-US" dirty="0" smtClean="0"/>
              <a:t>Armed with our three </a:t>
            </a:r>
            <a:r>
              <a:rPr lang="en-US" dirty="0" err="1" smtClean="0"/>
              <a:t>algo’s</a:t>
            </a:r>
            <a:r>
              <a:rPr lang="en-US" dirty="0" smtClean="0"/>
              <a:t> let’s choose the best.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itle 2"/>
          <p:cNvSpPr txBox="1">
            <a:spLocks/>
          </p:cNvSpPr>
          <p:nvPr/>
        </p:nvSpPr>
        <p:spPr>
          <a:xfrm>
            <a:off x="628650" y="1634372"/>
            <a:ext cx="7886700" cy="591477"/>
          </a:xfrm>
          <a:prstGeom prst="rect">
            <a:avLst/>
          </a:prstGeom>
          <a:solidFill>
            <a:schemeClr val="accent4"/>
          </a:solidFill>
          <a:ln>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bg1"/>
                </a:solidFill>
              </a:rPr>
              <a:t>Open 2_CreditModeling_D.R</a:t>
            </a:r>
            <a:endParaRPr lang="en-US" dirty="0">
              <a:solidFill>
                <a:schemeClr val="bg1"/>
              </a:solidFill>
            </a:endParaRPr>
          </a:p>
        </p:txBody>
      </p:sp>
      <p:sp>
        <p:nvSpPr>
          <p:cNvPr id="6" name="AutoShape 2" descr="Image result for champion me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3067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Guest Speaker Daniel Chang</a:t>
                      </a:r>
                      <a:endParaRPr lang="en-US" sz="2000" b="0" strike="noStrike" dirty="0">
                        <a:solidFill>
                          <a:schemeClr val="tx1"/>
                        </a:solidFill>
                      </a:endParaRP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Modeling</a:t>
                      </a:r>
                      <a:endParaRPr lang="en-US" sz="2000" b="0" strike="noStrike" dirty="0">
                        <a:solidFill>
                          <a:schemeClr val="tx1"/>
                        </a:solidFill>
                      </a:endParaRP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3/27/2019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44</a:t>
            </a:fld>
            <a:endParaRPr lang="en-US"/>
          </a:p>
        </p:txBody>
      </p:sp>
    </p:spTree>
    <p:extLst>
      <p:ext uri="{BB962C8B-B14F-4D97-AF65-F5344CB8AC3E}">
        <p14:creationId xmlns:p14="http://schemas.microsoft.com/office/powerpoint/2010/main" val="1121534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a:xfrm>
            <a:off x="0" y="365126"/>
            <a:ext cx="9034818" cy="591477"/>
          </a:xfrm>
        </p:spPr>
        <p:txBody>
          <a:bodyPr/>
          <a:lstStyle/>
          <a:p>
            <a:r>
              <a:rPr lang="en-US" dirty="0" smtClean="0"/>
              <a:t>Time to buy some loans!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itle 2"/>
          <p:cNvSpPr txBox="1">
            <a:spLocks/>
          </p:cNvSpPr>
          <p:nvPr/>
        </p:nvSpPr>
        <p:spPr>
          <a:xfrm>
            <a:off x="628650" y="1634372"/>
            <a:ext cx="7886700" cy="591477"/>
          </a:xfrm>
          <a:prstGeom prst="rect">
            <a:avLst/>
          </a:prstGeom>
          <a:solidFill>
            <a:schemeClr val="accent4"/>
          </a:solidFill>
          <a:ln>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bg1"/>
                </a:solidFill>
              </a:rPr>
              <a:t>Open 2_CreditModeling_E_REVISED.R</a:t>
            </a:r>
            <a:endParaRPr lang="en-US" dirty="0">
              <a:solidFill>
                <a:schemeClr val="bg1"/>
              </a:solidFill>
            </a:endParaRPr>
          </a:p>
        </p:txBody>
      </p:sp>
    </p:spTree>
    <p:extLst>
      <p:ext uri="{BB962C8B-B14F-4D97-AF65-F5344CB8AC3E}">
        <p14:creationId xmlns:p14="http://schemas.microsoft.com/office/powerpoint/2010/main" val="402949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Non-Traditional Markets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186364"/>
            <a:ext cx="8686799" cy="10001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contrast to traditional markets, emerging or non traditional markets lack transparency, regulations and can often be manipulated more easily. </a:t>
            </a:r>
          </a:p>
          <a:p>
            <a:pPr algn="ctr"/>
            <a:r>
              <a:rPr lang="en-US" b="1" u="sng" dirty="0" smtClean="0"/>
              <a:t>Higher risk should mean higher reward.   </a:t>
            </a:r>
            <a:endParaRPr lang="en-US" b="1" u="sng" dirty="0"/>
          </a:p>
        </p:txBody>
      </p:sp>
      <p:cxnSp>
        <p:nvCxnSpPr>
          <p:cNvPr id="8" name="Straight Connector 7"/>
          <p:cNvCxnSpPr/>
          <p:nvPr/>
        </p:nvCxnSpPr>
        <p:spPr>
          <a:xfrm>
            <a:off x="4543425" y="1743075"/>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8625" y="2371725"/>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 Silver etc.</a:t>
            </a:r>
          </a:p>
          <a:p>
            <a:pPr marL="285750" indent="-285750">
              <a:buFont typeface="Arial" panose="020B0604020202020204" pitchFamily="34" charset="0"/>
              <a:buChar char="•"/>
            </a:pPr>
            <a:r>
              <a:rPr lang="en-US" dirty="0" smtClean="0"/>
              <a:t>Crop Futures</a:t>
            </a:r>
          </a:p>
          <a:p>
            <a:pPr marL="285750" indent="-285750">
              <a:buFont typeface="Arial" panose="020B0604020202020204" pitchFamily="34" charset="0"/>
              <a:buChar char="•"/>
            </a:pPr>
            <a:r>
              <a:rPr lang="en-US" dirty="0" smtClean="0"/>
              <a:t>Consumer Credit</a:t>
            </a:r>
            <a:endParaRPr lang="en-US" dirty="0"/>
          </a:p>
        </p:txBody>
      </p:sp>
      <p:sp>
        <p:nvSpPr>
          <p:cNvPr id="10" name="TextBox 9"/>
          <p:cNvSpPr txBox="1"/>
          <p:nvPr/>
        </p:nvSpPr>
        <p:spPr>
          <a:xfrm>
            <a:off x="4953000" y="2238375"/>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Crypto-currencies</a:t>
            </a:r>
          </a:p>
          <a:p>
            <a:pPr marL="285750" indent="-285750">
              <a:buFont typeface="Arial" panose="020B0604020202020204" pitchFamily="34" charset="0"/>
              <a:buChar char="•"/>
            </a:pPr>
            <a:r>
              <a:rPr lang="en-US" dirty="0" smtClean="0"/>
              <a:t>Beanie Babies</a:t>
            </a:r>
          </a:p>
          <a:p>
            <a:pPr marL="285750" indent="-285750">
              <a:buFont typeface="Arial" panose="020B0604020202020204" pitchFamily="34" charset="0"/>
              <a:buChar char="•"/>
            </a:pPr>
            <a:r>
              <a:rPr lang="en-US" dirty="0" smtClean="0"/>
              <a:t>Derivatives (originally)</a:t>
            </a:r>
          </a:p>
          <a:p>
            <a:pPr marL="285750" indent="-285750">
              <a:buFont typeface="Arial" panose="020B0604020202020204" pitchFamily="34" charset="0"/>
              <a:buChar char="•"/>
            </a:pPr>
            <a:r>
              <a:rPr lang="en-US" dirty="0" smtClean="0"/>
              <a:t>Web Domains</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a:t>
            </a:r>
            <a:endParaRPr lang="en-US" dirty="0"/>
          </a:p>
        </p:txBody>
      </p:sp>
      <p:sp>
        <p:nvSpPr>
          <p:cNvPr id="12" name="Rectangle 11"/>
          <p:cNvSpPr/>
          <p:nvPr/>
        </p:nvSpPr>
        <p:spPr>
          <a:xfrm>
            <a:off x="4938713" y="1395413"/>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Non-Traditional</a:t>
            </a:r>
            <a:endParaRPr lang="en-US" dirty="0"/>
          </a:p>
        </p:txBody>
      </p:sp>
    </p:spTree>
    <p:extLst>
      <p:ext uri="{BB962C8B-B14F-4D97-AF65-F5344CB8AC3E}">
        <p14:creationId xmlns:p14="http://schemas.microsoft.com/office/powerpoint/2010/main" val="271733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A non-traditional Market -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016" y="2130927"/>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2939" y="5157788"/>
            <a:ext cx="7986712" cy="923330"/>
          </a:xfrm>
          <a:prstGeom prst="rect">
            <a:avLst/>
          </a:prstGeom>
          <a:noFill/>
        </p:spPr>
        <p:txBody>
          <a:bodyPr wrap="square" rtlCol="0">
            <a:spAutoFit/>
          </a:bodyPr>
          <a:lstStyle/>
          <a:p>
            <a:r>
              <a:rPr lang="en-US" dirty="0" smtClean="0"/>
              <a:t>Owned by Hasbro, MTG is a 25 year old collectible trading card game.  It is estimated that there are 8-12million players worldwide.  Thus is it popular and has demonstrated longevity unlike other non-traditional markets.  </a:t>
            </a:r>
            <a:endParaRPr lang="en-US" dirty="0"/>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81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Magic The Gathering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35781" y="1414462"/>
            <a:ext cx="8072438" cy="646331"/>
          </a:xfrm>
          <a:prstGeom prst="rect">
            <a:avLst/>
          </a:prstGeom>
          <a:solidFill>
            <a:schemeClr val="accent3"/>
          </a:solidFill>
        </p:spPr>
        <p:txBody>
          <a:bodyPr wrap="square" rtlCol="0">
            <a:spAutoFit/>
          </a:bodyPr>
          <a:lstStyle/>
          <a:p>
            <a:r>
              <a:rPr lang="en-US" dirty="0" smtClean="0">
                <a:solidFill>
                  <a:schemeClr val="bg1"/>
                </a:solidFill>
              </a:rPr>
              <a:t>Players create 60 card decks with cards of different abilities for a duel.  Cards are fantasy based with creatures, sorceries, and mythical artifacts.</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6649" y="2311410"/>
            <a:ext cx="6870702" cy="343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13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Magic The Gathering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290" y="2630904"/>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639" y="2253915"/>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2505" y="1283368"/>
            <a:ext cx="8839200" cy="923330"/>
          </a:xfrm>
          <a:prstGeom prst="rect">
            <a:avLst/>
          </a:prstGeom>
          <a:solidFill>
            <a:schemeClr val="accent3"/>
          </a:solidFill>
        </p:spPr>
        <p:txBody>
          <a:bodyPr wrap="square" rtlCol="0">
            <a:spAutoFit/>
          </a:bodyPr>
          <a:lstStyle>
            <a:defPPr>
              <a:defRPr lang="en-US"/>
            </a:defPPr>
            <a:lvl1pPr>
              <a:defRPr>
                <a:solidFill>
                  <a:schemeClr val="bg1"/>
                </a:solidFill>
              </a:defRPr>
            </a:lvl1pPr>
          </a:lstStyle>
          <a:p>
            <a:pPr marL="114300" indent="-114300">
              <a:buFont typeface="Arial" panose="020B0604020202020204" pitchFamily="34" charset="0"/>
              <a:buChar char="•"/>
            </a:pPr>
            <a:r>
              <a:rPr lang="en-US" dirty="0" smtClean="0"/>
              <a:t>Limited Print Runs</a:t>
            </a:r>
          </a:p>
          <a:p>
            <a:pPr marL="114300" indent="-114300">
              <a:buFont typeface="Arial" panose="020B0604020202020204" pitchFamily="34" charset="0"/>
              <a:buChar char="•"/>
            </a:pPr>
            <a:r>
              <a:rPr lang="en-US" dirty="0" smtClean="0"/>
              <a:t>Varying Card Rarities </a:t>
            </a:r>
          </a:p>
          <a:p>
            <a:pPr marL="571500" lvl="1" indent="-114300">
              <a:buFont typeface="Arial" panose="020B0604020202020204" pitchFamily="34" charset="0"/>
              <a:buChar char="•"/>
            </a:pPr>
            <a:r>
              <a:rPr lang="en-US" dirty="0">
                <a:solidFill>
                  <a:schemeClr val="bg1"/>
                </a:solidFill>
              </a:rPr>
              <a:t>R</a:t>
            </a:r>
            <a:r>
              <a:rPr lang="en-US" dirty="0" smtClean="0">
                <a:solidFill>
                  <a:schemeClr val="bg1"/>
                </a:solidFill>
              </a:rPr>
              <a:t>are cards are more powerful in the game</a:t>
            </a:r>
            <a:endParaRPr lang="en-US" dirty="0">
              <a:solidFill>
                <a:schemeClr val="bg1"/>
              </a:solidFill>
            </a:endParaRPr>
          </a:p>
        </p:txBody>
      </p:sp>
    </p:spTree>
    <p:extLst>
      <p:ext uri="{BB962C8B-B14F-4D97-AF65-F5344CB8AC3E}">
        <p14:creationId xmlns:p14="http://schemas.microsoft.com/office/powerpoint/2010/main" val="1680075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3/27/2019</a:t>
            </a:fld>
            <a:endParaRPr lang="en-US"/>
          </a:p>
        </p:txBody>
      </p:sp>
      <p:sp>
        <p:nvSpPr>
          <p:cNvPr id="3" name="Title 2"/>
          <p:cNvSpPr>
            <a:spLocks noGrp="1"/>
          </p:cNvSpPr>
          <p:nvPr>
            <p:ph type="title"/>
          </p:nvPr>
        </p:nvSpPr>
        <p:spPr/>
        <p:txBody>
          <a:bodyPr/>
          <a:lstStyle/>
          <a:p>
            <a:r>
              <a:rPr lang="en-US" dirty="0" smtClean="0"/>
              <a:t>And that’s why it’s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8" name="Picture 7"/>
          <p:cNvPicPr>
            <a:picLocks noChangeAspect="1"/>
          </p:cNvPicPr>
          <p:nvPr/>
        </p:nvPicPr>
        <p:blipFill>
          <a:blip r:embed="rId2"/>
          <a:stretch>
            <a:fillRect/>
          </a:stretch>
        </p:blipFill>
        <p:spPr>
          <a:xfrm>
            <a:off x="0" y="1072117"/>
            <a:ext cx="9144000" cy="3599334"/>
          </a:xfrm>
          <a:prstGeom prst="rect">
            <a:avLst/>
          </a:prstGeom>
        </p:spPr>
      </p:pic>
      <p:sp>
        <p:nvSpPr>
          <p:cNvPr id="9" name="TextBox 8"/>
          <p:cNvSpPr txBox="1"/>
          <p:nvPr/>
        </p:nvSpPr>
        <p:spPr>
          <a:xfrm>
            <a:off x="535781" y="4957777"/>
            <a:ext cx="8072438" cy="923330"/>
          </a:xfrm>
          <a:prstGeom prst="rect">
            <a:avLst/>
          </a:prstGeom>
          <a:solidFill>
            <a:schemeClr val="accent3"/>
          </a:solidFill>
        </p:spPr>
        <p:txBody>
          <a:bodyPr wrap="square" rtlCol="0">
            <a:spAutoFit/>
          </a:bodyPr>
          <a:lstStyle/>
          <a:p>
            <a:r>
              <a:rPr lang="en-US" dirty="0" smtClean="0">
                <a:solidFill>
                  <a:schemeClr val="bg1"/>
                </a:solidFill>
              </a:rPr>
              <a:t>This card was as much as $65 before going lower to $26 when its abilities were not that good in the game.  Sites like mtggoldfish.com and mtgstocks.com track prices across multiple sites.</a:t>
            </a:r>
          </a:p>
        </p:txBody>
      </p:sp>
    </p:spTree>
    <p:extLst>
      <p:ext uri="{BB962C8B-B14F-4D97-AF65-F5344CB8AC3E}">
        <p14:creationId xmlns:p14="http://schemas.microsoft.com/office/powerpoint/2010/main" val="2107492054"/>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4301</TotalTime>
  <Words>2198</Words>
  <Application>Microsoft Office PowerPoint</Application>
  <PresentationFormat>On-screen Show (4:3)</PresentationFormat>
  <Paragraphs>424</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Rockwell</vt:lpstr>
      <vt:lpstr>1_Office Theme</vt:lpstr>
      <vt:lpstr>Non-Traditional Market Making  &amp;  Credit Risk Modeling</vt:lpstr>
      <vt:lpstr>Agenda</vt:lpstr>
      <vt:lpstr>What is a Market?</vt:lpstr>
      <vt:lpstr>What type?</vt:lpstr>
      <vt:lpstr>Non-Traditional Markets</vt:lpstr>
      <vt:lpstr>A non-traditional Market - Example</vt:lpstr>
      <vt:lpstr>Magic The Gathering</vt:lpstr>
      <vt:lpstr>Magic The Gathering</vt:lpstr>
      <vt:lpstr>And that’s why it’s a market…</vt:lpstr>
      <vt:lpstr>So how do you get cards?</vt:lpstr>
      <vt:lpstr>Limited Supply</vt:lpstr>
      <vt:lpstr>People Speculate as Supply Diminishes </vt:lpstr>
      <vt:lpstr>Real investing and speculation occurs.</vt:lpstr>
      <vt:lpstr>Where do market transactions occur?</vt:lpstr>
      <vt:lpstr>Making matters worse…</vt:lpstr>
      <vt:lpstr>The reserved list…</vt:lpstr>
      <vt:lpstr>And that’s why it’s a market…to be manipulated</vt:lpstr>
      <vt:lpstr>Reserved list buy out…</vt:lpstr>
      <vt:lpstr>Reserved list buy out…FAILURE</vt:lpstr>
      <vt:lpstr>Non-Traditional Market Investor: Daniel Chang</vt:lpstr>
      <vt:lpstr>An “Alpha 40 deck”</vt:lpstr>
      <vt:lpstr>Agenda</vt:lpstr>
      <vt:lpstr>Regardless of the Reserved List</vt:lpstr>
      <vt:lpstr>Custom Package/Functions Simulating Opening Packs &amp; Boxes </vt:lpstr>
      <vt:lpstr>Modeling Risk/Reward outside of the Reserved List</vt:lpstr>
      <vt:lpstr>Custom Package Simulating Opening Packs &amp; Boxes </vt:lpstr>
      <vt:lpstr>Open 1_SimulateBoosters_REVISED.R</vt:lpstr>
      <vt:lpstr>Agenda</vt:lpstr>
      <vt:lpstr>What is a Market?</vt:lpstr>
      <vt:lpstr>Consumer Credit - Lending Club</vt:lpstr>
      <vt:lpstr>What’s the Risk?</vt:lpstr>
      <vt:lpstr>What’s the Reward?</vt:lpstr>
      <vt:lpstr>                                           Example</vt:lpstr>
      <vt:lpstr>                                           Data</vt:lpstr>
      <vt:lpstr>                                           Plan</vt:lpstr>
      <vt:lpstr>What is cross – validation?</vt:lpstr>
      <vt:lpstr>What is cross – validation?</vt:lpstr>
      <vt:lpstr>Open 2_CreditModeling_A.R</vt:lpstr>
      <vt:lpstr>Open 2_CreditModeling_B.R</vt:lpstr>
      <vt:lpstr>Open 2_CreditModeling_C.R</vt:lpstr>
      <vt:lpstr>Cutoff Threshold</vt:lpstr>
      <vt:lpstr>The cost of getting it wrong is high!</vt:lpstr>
      <vt:lpstr>Armed with our three algo’s let’s choose the best.</vt:lpstr>
      <vt:lpstr>Agenda</vt:lpstr>
      <vt:lpstr>Time to buy some loans!</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191</cp:revision>
  <dcterms:created xsi:type="dcterms:W3CDTF">2018-05-23T17:24:59Z</dcterms:created>
  <dcterms:modified xsi:type="dcterms:W3CDTF">2019-03-27T21:38:35Z</dcterms:modified>
</cp:coreProperties>
</file>